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78" r:id="rId8"/>
    <p:sldId id="309" r:id="rId9"/>
    <p:sldId id="286" r:id="rId10"/>
    <p:sldId id="285" r:id="rId11"/>
    <p:sldId id="279" r:id="rId12"/>
    <p:sldId id="270" r:id="rId13"/>
    <p:sldId id="271" r:id="rId14"/>
    <p:sldId id="310" r:id="rId15"/>
    <p:sldId id="273" r:id="rId16"/>
    <p:sldId id="274" r:id="rId17"/>
    <p:sldId id="300" r:id="rId18"/>
    <p:sldId id="289" r:id="rId19"/>
    <p:sldId id="329" r:id="rId20"/>
    <p:sldId id="330" r:id="rId21"/>
    <p:sldId id="290" r:id="rId22"/>
    <p:sldId id="291" r:id="rId23"/>
    <p:sldId id="303" r:id="rId24"/>
    <p:sldId id="311" r:id="rId25"/>
    <p:sldId id="319" r:id="rId26"/>
    <p:sldId id="320" r:id="rId27"/>
    <p:sldId id="321" r:id="rId28"/>
    <p:sldId id="322" r:id="rId29"/>
    <p:sldId id="323" r:id="rId30"/>
    <p:sldId id="33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99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E818-D76E-47D7-8B3E-92E28E64CC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4BA6FDFD-7AF9-489D-98A7-C16A13C48E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6A75FBA9-B3B9-497B-8458-F8BC9A3E85C7}"/>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5" name="Footer Placeholder 4">
            <a:extLst>
              <a:ext uri="{FF2B5EF4-FFF2-40B4-BE49-F238E27FC236}">
                <a16:creationId xmlns:a16="http://schemas.microsoft.com/office/drawing/2014/main" id="{3EFC9150-85BE-4D37-81A5-F9B37FC0098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3BA3FCF-7907-4727-BEDC-4A070E8D61B0}"/>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20362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1AF7-A4DB-4969-8124-8E713E6DC80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EF6F5EA-32C4-475D-8116-EC4FE24B7F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A1AF40F-E90D-43D1-9668-09859D8C8682}"/>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5" name="Footer Placeholder 4">
            <a:extLst>
              <a:ext uri="{FF2B5EF4-FFF2-40B4-BE49-F238E27FC236}">
                <a16:creationId xmlns:a16="http://schemas.microsoft.com/office/drawing/2014/main" id="{814DBAA4-E79C-4C36-AEB8-5158CBD7812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F1D489A-4C69-4CB3-868B-9FED1D390E8D}"/>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162493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146E82-14C2-40BD-8B9C-8F44753699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B38D485-65EA-4AB7-91CD-B90F9A39BA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A2D0F12-23D2-4B5A-BF83-F617949A9DF0}"/>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5" name="Footer Placeholder 4">
            <a:extLst>
              <a:ext uri="{FF2B5EF4-FFF2-40B4-BE49-F238E27FC236}">
                <a16:creationId xmlns:a16="http://schemas.microsoft.com/office/drawing/2014/main" id="{208AA376-BCAF-4282-8E81-372770D5C07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1FD4E77-5864-4D63-80F2-869176329A8B}"/>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88858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a:extLst>
              <a:ext uri="{FF2B5EF4-FFF2-40B4-BE49-F238E27FC236}">
                <a16:creationId xmlns:a16="http://schemas.microsoft.com/office/drawing/2014/main" id="{42B7CC44-5DD1-4279-A3C6-FA80419E31CA}"/>
              </a:ext>
            </a:extLst>
          </p:cNvPr>
          <p:cNvGrpSpPr>
            <a:grpSpLocks/>
          </p:cNvGrpSpPr>
          <p:nvPr/>
        </p:nvGrpSpPr>
        <p:grpSpPr bwMode="auto">
          <a:xfrm>
            <a:off x="6288618" y="5345114"/>
            <a:ext cx="5903383" cy="1512887"/>
            <a:chOff x="2971" y="3367"/>
            <a:chExt cx="2789" cy="953"/>
          </a:xfrm>
        </p:grpSpPr>
        <p:sp>
          <p:nvSpPr>
            <p:cNvPr id="116739" name="Freeform 3">
              <a:extLst>
                <a:ext uri="{FF2B5EF4-FFF2-40B4-BE49-F238E27FC236}">
                  <a16:creationId xmlns:a16="http://schemas.microsoft.com/office/drawing/2014/main" id="{76F5444A-896A-4748-AB7F-4FF549155BAF}"/>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40" name="Freeform 4">
              <a:extLst>
                <a:ext uri="{FF2B5EF4-FFF2-40B4-BE49-F238E27FC236}">
                  <a16:creationId xmlns:a16="http://schemas.microsoft.com/office/drawing/2014/main" id="{DE36F12E-D60E-4C55-8842-E7BAAFBFD924}"/>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41" name="Freeform 5">
              <a:extLst>
                <a:ext uri="{FF2B5EF4-FFF2-40B4-BE49-F238E27FC236}">
                  <a16:creationId xmlns:a16="http://schemas.microsoft.com/office/drawing/2014/main" id="{A38D5D0E-73FC-4350-9A8A-1AF2CED1C5A9}"/>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42" name="Freeform 6">
              <a:extLst>
                <a:ext uri="{FF2B5EF4-FFF2-40B4-BE49-F238E27FC236}">
                  <a16:creationId xmlns:a16="http://schemas.microsoft.com/office/drawing/2014/main" id="{AC08E59E-B2D2-4AF8-99BA-BCB305EE3F15}"/>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43" name="Freeform 7">
              <a:extLst>
                <a:ext uri="{FF2B5EF4-FFF2-40B4-BE49-F238E27FC236}">
                  <a16:creationId xmlns:a16="http://schemas.microsoft.com/office/drawing/2014/main" id="{59AAD2A9-E0A6-48E7-BD59-BCDAE23DF366}"/>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44" name="Freeform 8">
              <a:extLst>
                <a:ext uri="{FF2B5EF4-FFF2-40B4-BE49-F238E27FC236}">
                  <a16:creationId xmlns:a16="http://schemas.microsoft.com/office/drawing/2014/main" id="{E0E1FA5B-587D-4426-93EB-52B5A1338C4A}"/>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45" name="Freeform 9">
              <a:extLst>
                <a:ext uri="{FF2B5EF4-FFF2-40B4-BE49-F238E27FC236}">
                  <a16:creationId xmlns:a16="http://schemas.microsoft.com/office/drawing/2014/main" id="{F8838AE3-0E4D-4793-88F4-EE6F8D7C8FD6}"/>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46" name="Freeform 10">
              <a:extLst>
                <a:ext uri="{FF2B5EF4-FFF2-40B4-BE49-F238E27FC236}">
                  <a16:creationId xmlns:a16="http://schemas.microsoft.com/office/drawing/2014/main" id="{8EA63BD2-E2D6-483F-A7A7-6A4F280CEEC5}"/>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47" name="Freeform 11">
              <a:extLst>
                <a:ext uri="{FF2B5EF4-FFF2-40B4-BE49-F238E27FC236}">
                  <a16:creationId xmlns:a16="http://schemas.microsoft.com/office/drawing/2014/main" id="{76D178E9-BC75-479D-AC40-AF976CF6C17E}"/>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48" name="Freeform 12">
              <a:extLst>
                <a:ext uri="{FF2B5EF4-FFF2-40B4-BE49-F238E27FC236}">
                  <a16:creationId xmlns:a16="http://schemas.microsoft.com/office/drawing/2014/main" id="{FDE41D55-474B-4A40-B659-8545DFEBB713}"/>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49" name="Freeform 13">
              <a:extLst>
                <a:ext uri="{FF2B5EF4-FFF2-40B4-BE49-F238E27FC236}">
                  <a16:creationId xmlns:a16="http://schemas.microsoft.com/office/drawing/2014/main" id="{651CDDB3-2D16-48D4-8627-1C3A1DB8C659}"/>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50" name="Freeform 14">
              <a:extLst>
                <a:ext uri="{FF2B5EF4-FFF2-40B4-BE49-F238E27FC236}">
                  <a16:creationId xmlns:a16="http://schemas.microsoft.com/office/drawing/2014/main" id="{A59F9EB2-1AFB-496B-9A9C-5DF5507FBCC1}"/>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51" name="Freeform 15">
              <a:extLst>
                <a:ext uri="{FF2B5EF4-FFF2-40B4-BE49-F238E27FC236}">
                  <a16:creationId xmlns:a16="http://schemas.microsoft.com/office/drawing/2014/main" id="{FDEF4E1D-BC24-464C-B5ED-EA69CA806222}"/>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52" name="Freeform 16">
              <a:extLst>
                <a:ext uri="{FF2B5EF4-FFF2-40B4-BE49-F238E27FC236}">
                  <a16:creationId xmlns:a16="http://schemas.microsoft.com/office/drawing/2014/main" id="{593F2929-1557-4064-9DC2-34D7C35D8C6D}"/>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6753" name="Freeform 17">
              <a:extLst>
                <a:ext uri="{FF2B5EF4-FFF2-40B4-BE49-F238E27FC236}">
                  <a16:creationId xmlns:a16="http://schemas.microsoft.com/office/drawing/2014/main" id="{1CD9F11C-1187-4580-911D-0A104528070F}"/>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grpSp>
      <p:sp>
        <p:nvSpPr>
          <p:cNvPr id="116754" name="Rectangle 18">
            <a:extLst>
              <a:ext uri="{FF2B5EF4-FFF2-40B4-BE49-F238E27FC236}">
                <a16:creationId xmlns:a16="http://schemas.microsoft.com/office/drawing/2014/main" id="{4931FC22-9524-43F5-98FB-37ED8550211C}"/>
              </a:ext>
            </a:extLst>
          </p:cNvPr>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altLang="en-US" noProof="0"/>
              <a:t>Click to edit Master title style</a:t>
            </a:r>
          </a:p>
        </p:txBody>
      </p:sp>
      <p:sp>
        <p:nvSpPr>
          <p:cNvPr id="116755" name="Rectangle 19">
            <a:extLst>
              <a:ext uri="{FF2B5EF4-FFF2-40B4-BE49-F238E27FC236}">
                <a16:creationId xmlns:a16="http://schemas.microsoft.com/office/drawing/2014/main" id="{A77234FD-D5E1-4CA8-A443-6DD5E3DE989D}"/>
              </a:ext>
            </a:extLst>
          </p:cNvPr>
          <p:cNvSpPr>
            <a:spLocks noGrp="1" noChangeArrowheads="1"/>
          </p:cNvSpPr>
          <p:nvPr>
            <p:ph type="subTitle" sz="quarter" idx="1"/>
          </p:nvPr>
        </p:nvSpPr>
        <p:spPr>
          <a:xfrm>
            <a:off x="1828800" y="3733800"/>
            <a:ext cx="85344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116756" name="Rectangle 20">
            <a:extLst>
              <a:ext uri="{FF2B5EF4-FFF2-40B4-BE49-F238E27FC236}">
                <a16:creationId xmlns:a16="http://schemas.microsoft.com/office/drawing/2014/main" id="{F2C9B890-49D7-49B0-8ADA-FBA739AECEAC}"/>
              </a:ext>
            </a:extLst>
          </p:cNvPr>
          <p:cNvSpPr>
            <a:spLocks noGrp="1" noChangeArrowheads="1"/>
          </p:cNvSpPr>
          <p:nvPr>
            <p:ph type="dt" sz="quarter" idx="2"/>
          </p:nvPr>
        </p:nvSpPr>
        <p:spPr/>
        <p:txBody>
          <a:bodyPr/>
          <a:lstStyle>
            <a:lvl1pPr>
              <a:defRPr/>
            </a:lvl1pPr>
          </a:lstStyle>
          <a:p>
            <a:endParaRPr lang="en-US" altLang="en-US"/>
          </a:p>
        </p:txBody>
      </p:sp>
      <p:sp>
        <p:nvSpPr>
          <p:cNvPr id="116757" name="Rectangle 21">
            <a:extLst>
              <a:ext uri="{FF2B5EF4-FFF2-40B4-BE49-F238E27FC236}">
                <a16:creationId xmlns:a16="http://schemas.microsoft.com/office/drawing/2014/main" id="{005D219A-31D7-4810-BB0B-AA8F860DD4A6}"/>
              </a:ext>
            </a:extLst>
          </p:cNvPr>
          <p:cNvSpPr>
            <a:spLocks noGrp="1" noChangeArrowheads="1"/>
          </p:cNvSpPr>
          <p:nvPr>
            <p:ph type="ftr" sz="quarter" idx="3"/>
          </p:nvPr>
        </p:nvSpPr>
        <p:spPr/>
        <p:txBody>
          <a:bodyPr/>
          <a:lstStyle>
            <a:lvl1pPr>
              <a:defRPr/>
            </a:lvl1pPr>
          </a:lstStyle>
          <a:p>
            <a:endParaRPr lang="en-US" altLang="en-US"/>
          </a:p>
        </p:txBody>
      </p:sp>
      <p:sp>
        <p:nvSpPr>
          <p:cNvPr id="116758" name="Rectangle 22">
            <a:extLst>
              <a:ext uri="{FF2B5EF4-FFF2-40B4-BE49-F238E27FC236}">
                <a16:creationId xmlns:a16="http://schemas.microsoft.com/office/drawing/2014/main" id="{59E157CF-48D0-4F37-AF8D-74EDD5BD4131}"/>
              </a:ext>
            </a:extLst>
          </p:cNvPr>
          <p:cNvSpPr>
            <a:spLocks noGrp="1" noChangeArrowheads="1"/>
          </p:cNvSpPr>
          <p:nvPr>
            <p:ph type="sldNum" sz="quarter" idx="4"/>
          </p:nvPr>
        </p:nvSpPr>
        <p:spPr/>
        <p:txBody>
          <a:bodyPr/>
          <a:lstStyle>
            <a:lvl1pPr>
              <a:defRPr/>
            </a:lvl1pPr>
          </a:lstStyle>
          <a:p>
            <a:fld id="{DAEE48BA-3DA3-4B25-A547-415DFA8072DA}" type="slidenum">
              <a:rPr lang="en-US" altLang="en-US"/>
              <a:pPr/>
              <a:t>‹#›</a:t>
            </a:fld>
            <a:endParaRPr lang="en-US" altLang="en-US"/>
          </a:p>
        </p:txBody>
      </p:sp>
    </p:spTree>
    <p:extLst>
      <p:ext uri="{BB962C8B-B14F-4D97-AF65-F5344CB8AC3E}">
        <p14:creationId xmlns:p14="http://schemas.microsoft.com/office/powerpoint/2010/main" val="1659480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0092-9C3D-472F-9C6D-65BAA1014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D66B9-1B1F-427F-8791-6113A5C45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267AB-55A9-40D6-90A7-A5B82D48B0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6B0B311-CC72-4114-9BDC-C1A9BB47121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BDF7073-F82B-4141-BCC1-7D91DE69C02A}"/>
              </a:ext>
            </a:extLst>
          </p:cNvPr>
          <p:cNvSpPr>
            <a:spLocks noGrp="1"/>
          </p:cNvSpPr>
          <p:nvPr>
            <p:ph type="sldNum" sz="quarter" idx="12"/>
          </p:nvPr>
        </p:nvSpPr>
        <p:spPr/>
        <p:txBody>
          <a:bodyPr/>
          <a:lstStyle>
            <a:lvl1pPr>
              <a:defRPr/>
            </a:lvl1pPr>
          </a:lstStyle>
          <a:p>
            <a:fld id="{4641D624-310F-47D6-8741-A6C05583D5FF}" type="slidenum">
              <a:rPr lang="en-US" altLang="en-US"/>
              <a:pPr/>
              <a:t>‹#›</a:t>
            </a:fld>
            <a:endParaRPr lang="en-US" altLang="en-US"/>
          </a:p>
        </p:txBody>
      </p:sp>
    </p:spTree>
    <p:extLst>
      <p:ext uri="{BB962C8B-B14F-4D97-AF65-F5344CB8AC3E}">
        <p14:creationId xmlns:p14="http://schemas.microsoft.com/office/powerpoint/2010/main" val="2928175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B2AE-A275-4E35-A9FE-4C5C624B6825}"/>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DAEFC-79A2-4E14-B15E-DF9E26BDB0D3}"/>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8342BCD-BACE-41B2-93AC-4E03CAA2758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ABC12F-990F-4A94-BB34-7968F5EF507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E3F0B5-D4DA-4EEC-9CE7-79CA0E43A5EA}"/>
              </a:ext>
            </a:extLst>
          </p:cNvPr>
          <p:cNvSpPr>
            <a:spLocks noGrp="1"/>
          </p:cNvSpPr>
          <p:nvPr>
            <p:ph type="sldNum" sz="quarter" idx="12"/>
          </p:nvPr>
        </p:nvSpPr>
        <p:spPr/>
        <p:txBody>
          <a:bodyPr/>
          <a:lstStyle>
            <a:lvl1pPr>
              <a:defRPr/>
            </a:lvl1pPr>
          </a:lstStyle>
          <a:p>
            <a:fld id="{7FB6ACD1-320A-4C03-BDB4-38F41476E07A}" type="slidenum">
              <a:rPr lang="en-US" altLang="en-US"/>
              <a:pPr/>
              <a:t>‹#›</a:t>
            </a:fld>
            <a:endParaRPr lang="en-US" altLang="en-US"/>
          </a:p>
        </p:txBody>
      </p:sp>
    </p:spTree>
    <p:extLst>
      <p:ext uri="{BB962C8B-B14F-4D97-AF65-F5344CB8AC3E}">
        <p14:creationId xmlns:p14="http://schemas.microsoft.com/office/powerpoint/2010/main" val="3102995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44A8-D65F-4706-8BA3-5A1EFCD4B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31B7B8-C637-4FFA-85F4-0ADC39ED057B}"/>
              </a:ext>
            </a:extLst>
          </p:cNvPr>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06DA33-8707-47CD-9C05-451BDED1D18E}"/>
              </a:ext>
            </a:extLst>
          </p:cNvPr>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ECE722-271E-4D4E-9190-DF8241527F6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24D9733-EFD9-4537-8B7E-9868D07C23A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FFBA7F7-9312-44DF-BCD3-ADC232E513E3}"/>
              </a:ext>
            </a:extLst>
          </p:cNvPr>
          <p:cNvSpPr>
            <a:spLocks noGrp="1"/>
          </p:cNvSpPr>
          <p:nvPr>
            <p:ph type="sldNum" sz="quarter" idx="12"/>
          </p:nvPr>
        </p:nvSpPr>
        <p:spPr/>
        <p:txBody>
          <a:bodyPr/>
          <a:lstStyle>
            <a:lvl1pPr>
              <a:defRPr/>
            </a:lvl1pPr>
          </a:lstStyle>
          <a:p>
            <a:fld id="{08BA1325-3333-4FC7-8FBA-D6082949C331}" type="slidenum">
              <a:rPr lang="en-US" altLang="en-US"/>
              <a:pPr/>
              <a:t>‹#›</a:t>
            </a:fld>
            <a:endParaRPr lang="en-US" altLang="en-US"/>
          </a:p>
        </p:txBody>
      </p:sp>
    </p:spTree>
    <p:extLst>
      <p:ext uri="{BB962C8B-B14F-4D97-AF65-F5344CB8AC3E}">
        <p14:creationId xmlns:p14="http://schemas.microsoft.com/office/powerpoint/2010/main" val="3774038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054E-F354-465D-8FA2-3C288B208123}"/>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FAF71D-E835-4579-AE8A-A8C28DDF40B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B8073B-F322-43B4-A205-D43B5EEFF5B8}"/>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54F153-5500-447D-B9AD-43982C4A099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1D1A12-ADBC-453E-B97A-A9D59384359E}"/>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9549C2-E1EB-45B1-841A-04F01D37635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0A3B753-41B0-4ECA-BA10-D48C315236A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C55D452-E1F1-4C6B-A111-1C5B5916D30E}"/>
              </a:ext>
            </a:extLst>
          </p:cNvPr>
          <p:cNvSpPr>
            <a:spLocks noGrp="1"/>
          </p:cNvSpPr>
          <p:nvPr>
            <p:ph type="sldNum" sz="quarter" idx="12"/>
          </p:nvPr>
        </p:nvSpPr>
        <p:spPr/>
        <p:txBody>
          <a:bodyPr/>
          <a:lstStyle>
            <a:lvl1pPr>
              <a:defRPr/>
            </a:lvl1pPr>
          </a:lstStyle>
          <a:p>
            <a:fld id="{61C027A2-946E-47E9-BDA5-E0FB1770E988}" type="slidenum">
              <a:rPr lang="en-US" altLang="en-US"/>
              <a:pPr/>
              <a:t>‹#›</a:t>
            </a:fld>
            <a:endParaRPr lang="en-US" altLang="en-US"/>
          </a:p>
        </p:txBody>
      </p:sp>
    </p:spTree>
    <p:extLst>
      <p:ext uri="{BB962C8B-B14F-4D97-AF65-F5344CB8AC3E}">
        <p14:creationId xmlns:p14="http://schemas.microsoft.com/office/powerpoint/2010/main" val="271151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35D8-16D1-499C-82DC-0E6CDB8A35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57ACDD-8A11-44E8-A228-B52290F3B19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68022E9-19D8-424E-A72D-7EFB724F84B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D4DCFBD-9295-4522-AFC4-B6C41971634D}"/>
              </a:ext>
            </a:extLst>
          </p:cNvPr>
          <p:cNvSpPr>
            <a:spLocks noGrp="1"/>
          </p:cNvSpPr>
          <p:nvPr>
            <p:ph type="sldNum" sz="quarter" idx="12"/>
          </p:nvPr>
        </p:nvSpPr>
        <p:spPr/>
        <p:txBody>
          <a:bodyPr/>
          <a:lstStyle>
            <a:lvl1pPr>
              <a:defRPr/>
            </a:lvl1pPr>
          </a:lstStyle>
          <a:p>
            <a:fld id="{5FF5AA5B-F956-4D92-A9E8-02107FBAE385}" type="slidenum">
              <a:rPr lang="en-US" altLang="en-US"/>
              <a:pPr/>
              <a:t>‹#›</a:t>
            </a:fld>
            <a:endParaRPr lang="en-US" altLang="en-US"/>
          </a:p>
        </p:txBody>
      </p:sp>
    </p:spTree>
    <p:extLst>
      <p:ext uri="{BB962C8B-B14F-4D97-AF65-F5344CB8AC3E}">
        <p14:creationId xmlns:p14="http://schemas.microsoft.com/office/powerpoint/2010/main" val="254936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C4BD37-4D0F-49B0-A135-137D1AA9F29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9057AFB-EA6D-4318-9017-697E3E42C2E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BBF82C9-C0B1-43A2-949F-F2F91D7D2D5F}"/>
              </a:ext>
            </a:extLst>
          </p:cNvPr>
          <p:cNvSpPr>
            <a:spLocks noGrp="1"/>
          </p:cNvSpPr>
          <p:nvPr>
            <p:ph type="sldNum" sz="quarter" idx="12"/>
          </p:nvPr>
        </p:nvSpPr>
        <p:spPr/>
        <p:txBody>
          <a:bodyPr/>
          <a:lstStyle>
            <a:lvl1pPr>
              <a:defRPr/>
            </a:lvl1pPr>
          </a:lstStyle>
          <a:p>
            <a:fld id="{79C0B262-240D-4DA9-A38A-49E1759436FA}" type="slidenum">
              <a:rPr lang="en-US" altLang="en-US"/>
              <a:pPr/>
              <a:t>‹#›</a:t>
            </a:fld>
            <a:endParaRPr lang="en-US" altLang="en-US"/>
          </a:p>
        </p:txBody>
      </p:sp>
    </p:spTree>
    <p:extLst>
      <p:ext uri="{BB962C8B-B14F-4D97-AF65-F5344CB8AC3E}">
        <p14:creationId xmlns:p14="http://schemas.microsoft.com/office/powerpoint/2010/main" val="162241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8C10-F80F-46EF-9BA2-03522E5E701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39E394-D1D0-49DB-90DC-84040FE6988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CF8E52-BEB0-4F7D-8D8E-9BEDBFF75AF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A22D4-8886-4E75-B34D-278319B1F40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F1E5FF-53D0-424C-905E-00BEFC70E3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90EDFCB-4E22-447B-8056-54855245FD53}"/>
              </a:ext>
            </a:extLst>
          </p:cNvPr>
          <p:cNvSpPr>
            <a:spLocks noGrp="1"/>
          </p:cNvSpPr>
          <p:nvPr>
            <p:ph type="sldNum" sz="quarter" idx="12"/>
          </p:nvPr>
        </p:nvSpPr>
        <p:spPr/>
        <p:txBody>
          <a:bodyPr/>
          <a:lstStyle>
            <a:lvl1pPr>
              <a:defRPr/>
            </a:lvl1pPr>
          </a:lstStyle>
          <a:p>
            <a:fld id="{879B5A19-6F34-4CD2-A44D-EF7B38635F17}" type="slidenum">
              <a:rPr lang="en-US" altLang="en-US"/>
              <a:pPr/>
              <a:t>‹#›</a:t>
            </a:fld>
            <a:endParaRPr lang="en-US" altLang="en-US"/>
          </a:p>
        </p:txBody>
      </p:sp>
    </p:spTree>
    <p:extLst>
      <p:ext uri="{BB962C8B-B14F-4D97-AF65-F5344CB8AC3E}">
        <p14:creationId xmlns:p14="http://schemas.microsoft.com/office/powerpoint/2010/main" val="62453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A2DB-955E-4939-A48E-CFB173EBFDD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2DD1AAA-BD47-401B-942B-4552B0A76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534EFBC-7D5E-4171-827B-A54DA35FA210}"/>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5" name="Footer Placeholder 4">
            <a:extLst>
              <a:ext uri="{FF2B5EF4-FFF2-40B4-BE49-F238E27FC236}">
                <a16:creationId xmlns:a16="http://schemas.microsoft.com/office/drawing/2014/main" id="{E9671DF6-45F4-4F94-9089-6124A14F159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8B328D0-C1D5-468E-AB74-B94BAA06CE3D}"/>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1663524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F144-3B7F-4EAE-A4BC-E6300718989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A7861B-3BE9-4899-8619-094343E0893F}"/>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B256C-2568-4C05-9DB9-FCEDD1CD825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1B607-BB3A-4694-87B2-9326E874AFE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3750D2-953B-4C77-8587-2763A207BB7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BDA1F1D-25BC-430B-B4F8-40C62A8FECD0}"/>
              </a:ext>
            </a:extLst>
          </p:cNvPr>
          <p:cNvSpPr>
            <a:spLocks noGrp="1"/>
          </p:cNvSpPr>
          <p:nvPr>
            <p:ph type="sldNum" sz="quarter" idx="12"/>
          </p:nvPr>
        </p:nvSpPr>
        <p:spPr/>
        <p:txBody>
          <a:bodyPr/>
          <a:lstStyle>
            <a:lvl1pPr>
              <a:defRPr/>
            </a:lvl1pPr>
          </a:lstStyle>
          <a:p>
            <a:fld id="{C1BC4434-CD76-49F5-A526-2187EE849C00}" type="slidenum">
              <a:rPr lang="en-US" altLang="en-US"/>
              <a:pPr/>
              <a:t>‹#›</a:t>
            </a:fld>
            <a:endParaRPr lang="en-US" altLang="en-US"/>
          </a:p>
        </p:txBody>
      </p:sp>
    </p:spTree>
    <p:extLst>
      <p:ext uri="{BB962C8B-B14F-4D97-AF65-F5344CB8AC3E}">
        <p14:creationId xmlns:p14="http://schemas.microsoft.com/office/powerpoint/2010/main" val="3084060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6768-9A1A-4BD6-A252-6F7E9A54A8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28B83A-086D-454A-ACB1-900953D8BA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60523-2772-4332-8EE4-57795D38A6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D6FFC7-A10B-47B8-9296-B0F7054CDF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E04A6BD-D278-442E-A878-3BCA7F594556}"/>
              </a:ext>
            </a:extLst>
          </p:cNvPr>
          <p:cNvSpPr>
            <a:spLocks noGrp="1"/>
          </p:cNvSpPr>
          <p:nvPr>
            <p:ph type="sldNum" sz="quarter" idx="12"/>
          </p:nvPr>
        </p:nvSpPr>
        <p:spPr/>
        <p:txBody>
          <a:bodyPr/>
          <a:lstStyle>
            <a:lvl1pPr>
              <a:defRPr/>
            </a:lvl1pPr>
          </a:lstStyle>
          <a:p>
            <a:fld id="{F4D43D9C-A99E-4B63-8E51-0E0B4F743416}" type="slidenum">
              <a:rPr lang="en-US" altLang="en-US"/>
              <a:pPr/>
              <a:t>‹#›</a:t>
            </a:fld>
            <a:endParaRPr lang="en-US" altLang="en-US"/>
          </a:p>
        </p:txBody>
      </p:sp>
    </p:spTree>
    <p:extLst>
      <p:ext uri="{BB962C8B-B14F-4D97-AF65-F5344CB8AC3E}">
        <p14:creationId xmlns:p14="http://schemas.microsoft.com/office/powerpoint/2010/main" val="212180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02040E-0E13-41A0-8669-9871AB01B606}"/>
              </a:ext>
            </a:extLst>
          </p:cNvPr>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1B4E70-C03C-4A59-8FF6-DBC615D88946}"/>
              </a:ext>
            </a:extLst>
          </p:cNvPr>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67603-7D71-4869-A65B-1EE2417CCB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7CBCD72-B373-4D46-A016-7B8B4A3207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8746BB7-98F5-42A9-BD60-D41DE7C28644}"/>
              </a:ext>
            </a:extLst>
          </p:cNvPr>
          <p:cNvSpPr>
            <a:spLocks noGrp="1"/>
          </p:cNvSpPr>
          <p:nvPr>
            <p:ph type="sldNum" sz="quarter" idx="12"/>
          </p:nvPr>
        </p:nvSpPr>
        <p:spPr/>
        <p:txBody>
          <a:bodyPr/>
          <a:lstStyle>
            <a:lvl1pPr>
              <a:defRPr/>
            </a:lvl1pPr>
          </a:lstStyle>
          <a:p>
            <a:fld id="{5340DD92-03C9-48CE-A92B-D8A68EE8E410}" type="slidenum">
              <a:rPr lang="en-US" altLang="en-US"/>
              <a:pPr/>
              <a:t>‹#›</a:t>
            </a:fld>
            <a:endParaRPr lang="en-US" altLang="en-US"/>
          </a:p>
        </p:txBody>
      </p:sp>
    </p:spTree>
    <p:extLst>
      <p:ext uri="{BB962C8B-B14F-4D97-AF65-F5344CB8AC3E}">
        <p14:creationId xmlns:p14="http://schemas.microsoft.com/office/powerpoint/2010/main" val="347879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1A07-7B87-4E8B-85E4-CC5959610299}"/>
              </a:ext>
            </a:extLst>
          </p:cNvPr>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a:extLst>
              <a:ext uri="{FF2B5EF4-FFF2-40B4-BE49-F238E27FC236}">
                <a16:creationId xmlns:a16="http://schemas.microsoft.com/office/drawing/2014/main" id="{0C80D4BA-E6D3-4287-9866-B6EA02B70709}"/>
              </a:ext>
            </a:extLst>
          </p:cNvPr>
          <p:cNvSpPr>
            <a:spLocks noGrp="1"/>
          </p:cNvSpPr>
          <p:nvPr>
            <p:ph type="tbl" idx="1"/>
          </p:nvPr>
        </p:nvSpPr>
        <p:spPr>
          <a:xfrm>
            <a:off x="609600" y="1600201"/>
            <a:ext cx="10972800" cy="4530725"/>
          </a:xfrm>
        </p:spPr>
        <p:txBody>
          <a:bodyPr/>
          <a:lstStyle/>
          <a:p>
            <a:endParaRPr lang="en-US"/>
          </a:p>
        </p:txBody>
      </p:sp>
      <p:sp>
        <p:nvSpPr>
          <p:cNvPr id="4" name="Date Placeholder 3">
            <a:extLst>
              <a:ext uri="{FF2B5EF4-FFF2-40B4-BE49-F238E27FC236}">
                <a16:creationId xmlns:a16="http://schemas.microsoft.com/office/drawing/2014/main" id="{F3CCC098-8A69-4C43-91EF-D60C4F92F418}"/>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290D081-CA1C-422E-85AE-D52307D3B8EA}"/>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34C314-ED26-4C8C-846E-79C05FE36419}"/>
              </a:ext>
            </a:extLst>
          </p:cNvPr>
          <p:cNvSpPr>
            <a:spLocks noGrp="1"/>
          </p:cNvSpPr>
          <p:nvPr>
            <p:ph type="sldNum" sz="quarter" idx="12"/>
          </p:nvPr>
        </p:nvSpPr>
        <p:spPr>
          <a:xfrm>
            <a:off x="8737600" y="6243638"/>
            <a:ext cx="2844800" cy="457200"/>
          </a:xfrm>
        </p:spPr>
        <p:txBody>
          <a:bodyPr/>
          <a:lstStyle>
            <a:lvl1pPr>
              <a:defRPr/>
            </a:lvl1pPr>
          </a:lstStyle>
          <a:p>
            <a:fld id="{34F69ECD-C2B8-482D-8F84-DCFB5340D31C}" type="slidenum">
              <a:rPr lang="en-US" altLang="en-US"/>
              <a:pPr/>
              <a:t>‹#›</a:t>
            </a:fld>
            <a:endParaRPr lang="en-US" altLang="en-US"/>
          </a:p>
        </p:txBody>
      </p:sp>
    </p:spTree>
    <p:extLst>
      <p:ext uri="{BB962C8B-B14F-4D97-AF65-F5344CB8AC3E}">
        <p14:creationId xmlns:p14="http://schemas.microsoft.com/office/powerpoint/2010/main" val="388179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678B-CE45-4421-9741-FBE1BDD77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EA5BAD41-6CEB-4725-92F2-7AF2F63A7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19C2D-3E22-4744-B826-CCD777A3F0F5}"/>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5" name="Footer Placeholder 4">
            <a:extLst>
              <a:ext uri="{FF2B5EF4-FFF2-40B4-BE49-F238E27FC236}">
                <a16:creationId xmlns:a16="http://schemas.microsoft.com/office/drawing/2014/main" id="{D40B7D82-AC14-4439-9BB7-C09C301E0A4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4143EF3-3B6D-4C84-93B8-B93CB32D9D57}"/>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906064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8794-6DBB-4E1D-A408-8E49A120161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CA59017-47CF-4BC9-B162-CB6BBCDC2C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5865A6CF-F801-40A6-8B50-4D5EE7B8B2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1FCC34F6-B28E-4112-A68B-DF3F12E7CDDD}"/>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6" name="Footer Placeholder 5">
            <a:extLst>
              <a:ext uri="{FF2B5EF4-FFF2-40B4-BE49-F238E27FC236}">
                <a16:creationId xmlns:a16="http://schemas.microsoft.com/office/drawing/2014/main" id="{70120782-223B-4618-9BF3-AF14C71D7EE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48C2B58-3405-4363-BE5E-D5D5F7381F18}"/>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184071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FD26-739C-436F-AC58-7130307D7E04}"/>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07DC6F3-FB26-4410-8537-CFFF967215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FC409D-68C6-403B-A7EB-3DFC4F447B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10F41A0D-6C1C-46E3-925A-C26CE7A94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B1CB7-C56E-41E8-8012-AAE10CB18D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07731DA4-F78A-4A73-B78C-7CA1E05E86CD}"/>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8" name="Footer Placeholder 7">
            <a:extLst>
              <a:ext uri="{FF2B5EF4-FFF2-40B4-BE49-F238E27FC236}">
                <a16:creationId xmlns:a16="http://schemas.microsoft.com/office/drawing/2014/main" id="{4BBEE2FA-DC5A-4AD8-BFDA-DD50960C4D14}"/>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325807AD-E444-4043-9BF5-9871A7393151}"/>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362169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29F1-BB14-43D9-82DF-F43827F111A0}"/>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0E291CAF-7A61-4A3B-A8DA-41A387A38A43}"/>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4" name="Footer Placeholder 3">
            <a:extLst>
              <a:ext uri="{FF2B5EF4-FFF2-40B4-BE49-F238E27FC236}">
                <a16:creationId xmlns:a16="http://schemas.microsoft.com/office/drawing/2014/main" id="{75B4E911-0CF9-4CDA-B02B-E53F55C5A0D2}"/>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FC64CC00-D42A-4E0C-AC01-6A8B00A0DE12}"/>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424969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E29F5-A0AB-4DB4-87AE-139328F92B0B}"/>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3" name="Footer Placeholder 2">
            <a:extLst>
              <a:ext uri="{FF2B5EF4-FFF2-40B4-BE49-F238E27FC236}">
                <a16:creationId xmlns:a16="http://schemas.microsoft.com/office/drawing/2014/main" id="{4DC13EA7-C722-47B8-84D0-483A5CAEE36D}"/>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1CDBA71E-5225-4A58-8CED-361F1C9E9212}"/>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66783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7FDF-1C41-4E04-93F3-C77ECC0AB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2207B970-8F6D-408F-97E0-4213246CE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709E7244-7499-4A8A-AAE9-6C9BFB9FD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28373-F278-49B7-A9D2-6E59A63304E0}"/>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6" name="Footer Placeholder 5">
            <a:extLst>
              <a:ext uri="{FF2B5EF4-FFF2-40B4-BE49-F238E27FC236}">
                <a16:creationId xmlns:a16="http://schemas.microsoft.com/office/drawing/2014/main" id="{96F33613-8133-41EC-9706-8685E5D9C93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CA6D0F0-9052-4C96-A692-3B5DFC1ABD12}"/>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102463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A33F5-5380-40FC-95E1-7B18AD590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B1979244-1860-4E02-BE9A-AD5CE9C20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0CF6F80D-F5E5-46F6-BBBB-18815342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0CC79-A29E-477F-895B-199CC0DD7479}"/>
              </a:ext>
            </a:extLst>
          </p:cNvPr>
          <p:cNvSpPr>
            <a:spLocks noGrp="1"/>
          </p:cNvSpPr>
          <p:nvPr>
            <p:ph type="dt" sz="half" idx="10"/>
          </p:nvPr>
        </p:nvSpPr>
        <p:spPr/>
        <p:txBody>
          <a:bodyPr/>
          <a:lstStyle/>
          <a:p>
            <a:fld id="{BEAE64A0-F890-44F8-AE19-3197D4020412}" type="datetimeFigureOut">
              <a:rPr lang="en-ID" smtClean="0"/>
              <a:t>18/05/2022</a:t>
            </a:fld>
            <a:endParaRPr lang="en-ID"/>
          </a:p>
        </p:txBody>
      </p:sp>
      <p:sp>
        <p:nvSpPr>
          <p:cNvPr id="6" name="Footer Placeholder 5">
            <a:extLst>
              <a:ext uri="{FF2B5EF4-FFF2-40B4-BE49-F238E27FC236}">
                <a16:creationId xmlns:a16="http://schemas.microsoft.com/office/drawing/2014/main" id="{3E4FD33B-2772-424B-B031-2688E6C30D5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0EA79F5-2116-47A3-8D72-AC3A489DABE5}"/>
              </a:ext>
            </a:extLst>
          </p:cNvPr>
          <p:cNvSpPr>
            <a:spLocks noGrp="1"/>
          </p:cNvSpPr>
          <p:nvPr>
            <p:ph type="sldNum" sz="quarter" idx="12"/>
          </p:nvPr>
        </p:nvSpPr>
        <p:spPr/>
        <p:txBody>
          <a:bodyPr/>
          <a:lstStyle/>
          <a:p>
            <a:fld id="{DAC7B20B-016E-496A-8424-D7984EDCCA1E}" type="slidenum">
              <a:rPr lang="en-ID" smtClean="0"/>
              <a:t>‹#›</a:t>
            </a:fld>
            <a:endParaRPr lang="en-ID"/>
          </a:p>
        </p:txBody>
      </p:sp>
    </p:spTree>
    <p:extLst>
      <p:ext uri="{BB962C8B-B14F-4D97-AF65-F5344CB8AC3E}">
        <p14:creationId xmlns:p14="http://schemas.microsoft.com/office/powerpoint/2010/main" val="40505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317CC3-69A5-4B92-92F2-D756E4925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C826B6E-7314-4532-B575-478A7DCE6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522F219-6BAC-4E66-B477-D05F5941F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E64A0-F890-44F8-AE19-3197D4020412}" type="datetimeFigureOut">
              <a:rPr lang="en-ID" smtClean="0"/>
              <a:t>18/05/2022</a:t>
            </a:fld>
            <a:endParaRPr lang="en-ID"/>
          </a:p>
        </p:txBody>
      </p:sp>
      <p:sp>
        <p:nvSpPr>
          <p:cNvPr id="5" name="Footer Placeholder 4">
            <a:extLst>
              <a:ext uri="{FF2B5EF4-FFF2-40B4-BE49-F238E27FC236}">
                <a16:creationId xmlns:a16="http://schemas.microsoft.com/office/drawing/2014/main" id="{CF7D6559-B091-4820-B66B-AF50AFAAB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7833D6B6-0388-4963-A566-97D91C7AA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7B20B-016E-496A-8424-D7984EDCCA1E}" type="slidenum">
              <a:rPr lang="en-ID" smtClean="0"/>
              <a:t>‹#›</a:t>
            </a:fld>
            <a:endParaRPr lang="en-ID"/>
          </a:p>
        </p:txBody>
      </p:sp>
    </p:spTree>
    <p:extLst>
      <p:ext uri="{BB962C8B-B14F-4D97-AF65-F5344CB8AC3E}">
        <p14:creationId xmlns:p14="http://schemas.microsoft.com/office/powerpoint/2010/main" val="400517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5714" name="Group 2">
            <a:extLst>
              <a:ext uri="{FF2B5EF4-FFF2-40B4-BE49-F238E27FC236}">
                <a16:creationId xmlns:a16="http://schemas.microsoft.com/office/drawing/2014/main" id="{60FF39DC-69D8-4FB3-85B4-B3F5EB18F086}"/>
              </a:ext>
            </a:extLst>
          </p:cNvPr>
          <p:cNvGrpSpPr>
            <a:grpSpLocks/>
          </p:cNvGrpSpPr>
          <p:nvPr/>
        </p:nvGrpSpPr>
        <p:grpSpPr bwMode="auto">
          <a:xfrm>
            <a:off x="6288618" y="5345114"/>
            <a:ext cx="5903383" cy="1512887"/>
            <a:chOff x="2971" y="3367"/>
            <a:chExt cx="2789" cy="953"/>
          </a:xfrm>
        </p:grpSpPr>
        <p:sp>
          <p:nvSpPr>
            <p:cNvPr id="115715" name="Freeform 3">
              <a:extLst>
                <a:ext uri="{FF2B5EF4-FFF2-40B4-BE49-F238E27FC236}">
                  <a16:creationId xmlns:a16="http://schemas.microsoft.com/office/drawing/2014/main" id="{85254960-C8A9-44DE-B778-5B4C431F7738}"/>
                </a:ext>
              </a:extLst>
            </p:cNvPr>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16" name="Freeform 4">
              <a:extLst>
                <a:ext uri="{FF2B5EF4-FFF2-40B4-BE49-F238E27FC236}">
                  <a16:creationId xmlns:a16="http://schemas.microsoft.com/office/drawing/2014/main" id="{9B1ED78B-DC83-4288-9A62-836D5B66510E}"/>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17" name="Freeform 5">
              <a:extLst>
                <a:ext uri="{FF2B5EF4-FFF2-40B4-BE49-F238E27FC236}">
                  <a16:creationId xmlns:a16="http://schemas.microsoft.com/office/drawing/2014/main" id="{E4CE3DFF-680F-4C25-951D-1B1610D57D5A}"/>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18" name="Freeform 6">
              <a:extLst>
                <a:ext uri="{FF2B5EF4-FFF2-40B4-BE49-F238E27FC236}">
                  <a16:creationId xmlns:a16="http://schemas.microsoft.com/office/drawing/2014/main" id="{8C42DC85-49C3-4523-98BA-255871C0A543}"/>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19" name="Freeform 7">
              <a:extLst>
                <a:ext uri="{FF2B5EF4-FFF2-40B4-BE49-F238E27FC236}">
                  <a16:creationId xmlns:a16="http://schemas.microsoft.com/office/drawing/2014/main" id="{4CC5C64B-87F9-4957-BC2E-33AC2FFFA4AB}"/>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20" name="Freeform 8">
              <a:extLst>
                <a:ext uri="{FF2B5EF4-FFF2-40B4-BE49-F238E27FC236}">
                  <a16:creationId xmlns:a16="http://schemas.microsoft.com/office/drawing/2014/main" id="{A024093C-6580-4628-B2E4-5B0729B0B639}"/>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21" name="Freeform 9">
              <a:extLst>
                <a:ext uri="{FF2B5EF4-FFF2-40B4-BE49-F238E27FC236}">
                  <a16:creationId xmlns:a16="http://schemas.microsoft.com/office/drawing/2014/main" id="{FB8D2AEE-43EC-4DD7-A4C7-BBC35A6B05A7}"/>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22" name="Freeform 10">
              <a:extLst>
                <a:ext uri="{FF2B5EF4-FFF2-40B4-BE49-F238E27FC236}">
                  <a16:creationId xmlns:a16="http://schemas.microsoft.com/office/drawing/2014/main" id="{13674473-5443-462D-9292-C278CF6440AC}"/>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23" name="Freeform 11">
              <a:extLst>
                <a:ext uri="{FF2B5EF4-FFF2-40B4-BE49-F238E27FC236}">
                  <a16:creationId xmlns:a16="http://schemas.microsoft.com/office/drawing/2014/main" id="{DC34EA91-BEA5-4601-B67D-A0A1C7A829CA}"/>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24" name="Freeform 12">
              <a:extLst>
                <a:ext uri="{FF2B5EF4-FFF2-40B4-BE49-F238E27FC236}">
                  <a16:creationId xmlns:a16="http://schemas.microsoft.com/office/drawing/2014/main" id="{416EAE66-9990-423F-A4A7-D2AE9006A420}"/>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25" name="Freeform 13">
              <a:extLst>
                <a:ext uri="{FF2B5EF4-FFF2-40B4-BE49-F238E27FC236}">
                  <a16:creationId xmlns:a16="http://schemas.microsoft.com/office/drawing/2014/main" id="{9F719B3C-B4B2-417F-9716-1369EB5FB8A4}"/>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26" name="Freeform 14">
              <a:extLst>
                <a:ext uri="{FF2B5EF4-FFF2-40B4-BE49-F238E27FC236}">
                  <a16:creationId xmlns:a16="http://schemas.microsoft.com/office/drawing/2014/main" id="{32AB5054-1F95-49B0-A6A5-AEF9395F4531}"/>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27" name="Freeform 15">
              <a:extLst>
                <a:ext uri="{FF2B5EF4-FFF2-40B4-BE49-F238E27FC236}">
                  <a16:creationId xmlns:a16="http://schemas.microsoft.com/office/drawing/2014/main" id="{DB6473BC-FCEA-4388-92BE-0CE8DA1B27C0}"/>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28" name="Freeform 16">
              <a:extLst>
                <a:ext uri="{FF2B5EF4-FFF2-40B4-BE49-F238E27FC236}">
                  <a16:creationId xmlns:a16="http://schemas.microsoft.com/office/drawing/2014/main" id="{37CB05D3-6974-474E-91DD-3A594A5275CF}"/>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sp>
          <p:nvSpPr>
            <p:cNvPr id="115729" name="Freeform 17">
              <a:extLst>
                <a:ext uri="{FF2B5EF4-FFF2-40B4-BE49-F238E27FC236}">
                  <a16:creationId xmlns:a16="http://schemas.microsoft.com/office/drawing/2014/main" id="{673FC700-ECE3-4F56-8EE1-37A298CFC721}"/>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sz="1800"/>
            </a:p>
          </p:txBody>
        </p:sp>
      </p:grpSp>
      <p:sp>
        <p:nvSpPr>
          <p:cNvPr id="115730" name="Rectangle 18">
            <a:extLst>
              <a:ext uri="{FF2B5EF4-FFF2-40B4-BE49-F238E27FC236}">
                <a16:creationId xmlns:a16="http://schemas.microsoft.com/office/drawing/2014/main" id="{09744481-2664-4779-AC98-6CC270C0CB78}"/>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15731" name="Rectangle 19">
            <a:extLst>
              <a:ext uri="{FF2B5EF4-FFF2-40B4-BE49-F238E27FC236}">
                <a16:creationId xmlns:a16="http://schemas.microsoft.com/office/drawing/2014/main" id="{652766FD-F5B7-4223-A846-8930E6AB2118}"/>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115732" name="Rectangle 20">
            <a:extLst>
              <a:ext uri="{FF2B5EF4-FFF2-40B4-BE49-F238E27FC236}">
                <a16:creationId xmlns:a16="http://schemas.microsoft.com/office/drawing/2014/main" id="{F03EEFE3-9E03-4BB2-8218-9419D364036C}"/>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115733" name="Rectangle 21">
            <a:extLst>
              <a:ext uri="{FF2B5EF4-FFF2-40B4-BE49-F238E27FC236}">
                <a16:creationId xmlns:a16="http://schemas.microsoft.com/office/drawing/2014/main" id="{77410DBE-CFF7-4DA6-9F2F-08F2A1E31F58}"/>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70E0C2CA-8A56-4C9F-840C-1BEFD73F7FB0}" type="slidenum">
              <a:rPr lang="en-US" altLang="en-US"/>
              <a:pPr/>
              <a:t>‹#›</a:t>
            </a:fld>
            <a:endParaRPr lang="en-US" altLang="en-US"/>
          </a:p>
        </p:txBody>
      </p:sp>
      <p:sp>
        <p:nvSpPr>
          <p:cNvPr id="115734" name="Rectangle 22">
            <a:extLst>
              <a:ext uri="{FF2B5EF4-FFF2-40B4-BE49-F238E27FC236}">
                <a16:creationId xmlns:a16="http://schemas.microsoft.com/office/drawing/2014/main" id="{ACA5A583-51DA-4B47-BF30-E1960DDF7047}"/>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0235133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E01E-C9ED-42B0-9BB9-22B75631589B}"/>
              </a:ext>
            </a:extLst>
          </p:cNvPr>
          <p:cNvSpPr>
            <a:spLocks noGrp="1"/>
          </p:cNvSpPr>
          <p:nvPr>
            <p:ph type="ctrTitle"/>
          </p:nvPr>
        </p:nvSpPr>
        <p:spPr>
          <a:xfrm>
            <a:off x="0" y="13984"/>
            <a:ext cx="5805268" cy="6218004"/>
          </a:xfrm>
          <a:noFill/>
        </p:spPr>
        <p:txBody>
          <a:bodyPr>
            <a:normAutofit/>
          </a:bodyPr>
          <a:lstStyle/>
          <a:p>
            <a:r>
              <a:rPr lang="en-US" dirty="0" err="1">
                <a:latin typeface="Broadway" panose="04040905080B02020502" pitchFamily="82" charset="0"/>
              </a:rPr>
              <a:t>teknologi</a:t>
            </a:r>
            <a:r>
              <a:rPr lang="en-US" dirty="0">
                <a:latin typeface="Broadway" panose="04040905080B02020502" pitchFamily="82" charset="0"/>
              </a:rPr>
              <a:t> </a:t>
            </a:r>
            <a:r>
              <a:rPr lang="en-US" dirty="0" err="1">
                <a:latin typeface="Broadway" panose="04040905080B02020502" pitchFamily="82" charset="0"/>
              </a:rPr>
              <a:t>pengolahan</a:t>
            </a:r>
            <a:r>
              <a:rPr lang="en-US" dirty="0">
                <a:latin typeface="Broadway" panose="04040905080B02020502" pitchFamily="82" charset="0"/>
              </a:rPr>
              <a:t> kopi (1)</a:t>
            </a:r>
            <a:endParaRPr lang="en-ID" dirty="0">
              <a:latin typeface="Broadway" panose="04040905080B02020502" pitchFamily="82" charset="0"/>
            </a:endParaRPr>
          </a:p>
        </p:txBody>
      </p:sp>
      <p:pic>
        <p:nvPicPr>
          <p:cNvPr id="5" name="Picture 4">
            <a:extLst>
              <a:ext uri="{FF2B5EF4-FFF2-40B4-BE49-F238E27FC236}">
                <a16:creationId xmlns:a16="http://schemas.microsoft.com/office/drawing/2014/main" id="{D033DC16-11CA-4829-99DF-F15DAC0FF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856" y="0"/>
            <a:ext cx="4573144" cy="6858000"/>
          </a:xfrm>
          <a:prstGeom prst="rect">
            <a:avLst/>
          </a:prstGeom>
        </p:spPr>
      </p:pic>
      <p:cxnSp>
        <p:nvCxnSpPr>
          <p:cNvPr id="9" name="Straight Connector 8">
            <a:extLst>
              <a:ext uri="{FF2B5EF4-FFF2-40B4-BE49-F238E27FC236}">
                <a16:creationId xmlns:a16="http://schemas.microsoft.com/office/drawing/2014/main" id="{3060CA24-2580-41B5-94E3-DD7DC085D387}"/>
              </a:ext>
            </a:extLst>
          </p:cNvPr>
          <p:cNvCxnSpPr/>
          <p:nvPr/>
        </p:nvCxnSpPr>
        <p:spPr>
          <a:xfrm>
            <a:off x="4473526" y="732"/>
            <a:ext cx="0" cy="3291924"/>
          </a:xfrm>
          <a:prstGeom prst="line">
            <a:avLst/>
          </a:prstGeom>
          <a:ln w="25400">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84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Rectangle 4">
            <a:extLst>
              <a:ext uri="{FF2B5EF4-FFF2-40B4-BE49-F238E27FC236}">
                <a16:creationId xmlns:a16="http://schemas.microsoft.com/office/drawing/2014/main" id="{74080AFF-9E11-4D05-9ECD-0A95B017232B}"/>
              </a:ext>
            </a:extLst>
          </p:cNvPr>
          <p:cNvSpPr>
            <a:spLocks noGrp="1" noChangeArrowheads="1"/>
          </p:cNvSpPr>
          <p:nvPr>
            <p:ph type="title"/>
          </p:nvPr>
        </p:nvSpPr>
        <p:spPr>
          <a:xfrm>
            <a:off x="375549" y="1656518"/>
            <a:ext cx="5892729" cy="4464050"/>
          </a:xfrm>
          <a:noFill/>
        </p:spPr>
        <p:txBody>
          <a:bodyPr>
            <a:normAutofit fontScale="90000"/>
          </a:bodyPr>
          <a:lstStyle/>
          <a:p>
            <a:pPr algn="l"/>
            <a:r>
              <a:rPr lang="en-US" altLang="en-US" sz="4000" dirty="0"/>
              <a:t>1. 85% air </a:t>
            </a:r>
            <a:r>
              <a:rPr lang="en-US" altLang="en-US" sz="4000" dirty="0" err="1"/>
              <a:t>dalam</a:t>
            </a:r>
            <a:r>
              <a:rPr lang="en-US" altLang="en-US" sz="4000" dirty="0"/>
              <a:t> </a:t>
            </a:r>
            <a:r>
              <a:rPr lang="en-US" altLang="en-US" sz="4000" dirty="0" err="1"/>
              <a:t>bentuk</a:t>
            </a:r>
            <a:r>
              <a:rPr lang="en-US" altLang="en-US" sz="4000" dirty="0"/>
              <a:t> </a:t>
            </a:r>
            <a:r>
              <a:rPr lang="en-US" altLang="en-US" sz="4000" dirty="0" err="1"/>
              <a:t>terikat</a:t>
            </a:r>
            <a:br>
              <a:rPr lang="en-US" altLang="en-US" sz="4000" dirty="0"/>
            </a:br>
            <a:r>
              <a:rPr lang="en-US" altLang="en-US" sz="4000" dirty="0"/>
              <a:t>2. 15% </a:t>
            </a:r>
            <a:r>
              <a:rPr lang="en-US" altLang="en-US" sz="4000" dirty="0" err="1"/>
              <a:t>bahan</a:t>
            </a:r>
            <a:r>
              <a:rPr lang="en-US" altLang="en-US" sz="4000" dirty="0"/>
              <a:t> </a:t>
            </a:r>
            <a:r>
              <a:rPr lang="en-US" altLang="en-US" sz="4000" dirty="0" err="1"/>
              <a:t>padat</a:t>
            </a:r>
            <a:r>
              <a:rPr lang="en-US" altLang="en-US" sz="4000" dirty="0"/>
              <a:t> yang </a:t>
            </a:r>
            <a:r>
              <a:rPr lang="en-US" altLang="en-US" sz="4000" dirty="0" err="1"/>
              <a:t>tidak</a:t>
            </a:r>
            <a:r>
              <a:rPr lang="en-US" altLang="en-US" sz="4000" dirty="0"/>
              <a:t> </a:t>
            </a:r>
            <a:br>
              <a:rPr lang="en-US" altLang="en-US" sz="4000" dirty="0"/>
            </a:br>
            <a:r>
              <a:rPr lang="en-US" altLang="en-US" sz="4000" dirty="0"/>
              <a:t>    </a:t>
            </a:r>
            <a:r>
              <a:rPr lang="en-US" altLang="en-US" sz="4000" dirty="0" err="1"/>
              <a:t>larut</a:t>
            </a:r>
            <a:r>
              <a:rPr lang="en-US" altLang="en-US" sz="4000" dirty="0"/>
              <a:t> air, </a:t>
            </a:r>
            <a:r>
              <a:rPr lang="en-US" altLang="en-US" sz="4000" dirty="0" err="1"/>
              <a:t>merupakan</a:t>
            </a:r>
            <a:r>
              <a:rPr lang="en-US" altLang="en-US" sz="4000" dirty="0"/>
              <a:t> </a:t>
            </a:r>
            <a:r>
              <a:rPr lang="en-US" altLang="en-US" sz="4000" dirty="0" err="1"/>
              <a:t>koloid</a:t>
            </a:r>
            <a:r>
              <a:rPr lang="en-US" altLang="en-US" sz="4000" dirty="0"/>
              <a:t> </a:t>
            </a:r>
            <a:br>
              <a:rPr lang="en-US" altLang="en-US" sz="4000" dirty="0"/>
            </a:br>
            <a:r>
              <a:rPr lang="en-US" altLang="en-US" sz="4000" dirty="0"/>
              <a:t>    </a:t>
            </a:r>
            <a:r>
              <a:rPr lang="en-US" altLang="en-US" sz="4000" dirty="0" err="1"/>
              <a:t>hidrofilik</a:t>
            </a:r>
            <a:r>
              <a:rPr lang="en-US" altLang="en-US" sz="4000" dirty="0"/>
              <a:t> </a:t>
            </a:r>
            <a:r>
              <a:rPr lang="en-US" altLang="en-US" sz="4000" dirty="0" err="1"/>
              <a:t>terdiri</a:t>
            </a:r>
            <a:r>
              <a:rPr lang="en-US" altLang="en-US" sz="4000" dirty="0"/>
              <a:t> </a:t>
            </a:r>
            <a:r>
              <a:rPr lang="en-US" altLang="en-US" sz="4000" dirty="0" err="1"/>
              <a:t>dari</a:t>
            </a:r>
            <a:r>
              <a:rPr lang="en-US" altLang="en-US" sz="4000" dirty="0"/>
              <a:t> :</a:t>
            </a:r>
            <a:br>
              <a:rPr lang="en-US" altLang="en-US" sz="4000" dirty="0"/>
            </a:br>
            <a:r>
              <a:rPr lang="en-US" altLang="en-US" sz="4000" dirty="0"/>
              <a:t>        </a:t>
            </a:r>
            <a:r>
              <a:rPr lang="en-US" altLang="en-US" sz="4000" dirty="0">
                <a:cs typeface="Arial" panose="020B0604020202020204" pitchFamily="34" charset="0"/>
              </a:rPr>
              <a:t>±  80% </a:t>
            </a:r>
            <a:r>
              <a:rPr lang="en-US" altLang="en-US" sz="4000" dirty="0" err="1">
                <a:cs typeface="Arial" panose="020B0604020202020204" pitchFamily="34" charset="0"/>
              </a:rPr>
              <a:t>pektin</a:t>
            </a:r>
            <a:br>
              <a:rPr lang="en-US" altLang="en-US" sz="4000" dirty="0">
                <a:cs typeface="Arial" panose="020B0604020202020204" pitchFamily="34" charset="0"/>
              </a:rPr>
            </a:br>
            <a:r>
              <a:rPr lang="en-US" altLang="en-US" sz="4000" dirty="0">
                <a:cs typeface="Arial" panose="020B0604020202020204" pitchFamily="34" charset="0"/>
              </a:rPr>
              <a:t>        ±  20% gula</a:t>
            </a:r>
          </a:p>
        </p:txBody>
      </p:sp>
      <p:sp>
        <p:nvSpPr>
          <p:cNvPr id="45061" name="Rectangle 5">
            <a:extLst>
              <a:ext uri="{FF2B5EF4-FFF2-40B4-BE49-F238E27FC236}">
                <a16:creationId xmlns:a16="http://schemas.microsoft.com/office/drawing/2014/main" id="{5A20DD01-73FE-490A-9E3A-2DFAB85CC9DC}"/>
              </a:ext>
            </a:extLst>
          </p:cNvPr>
          <p:cNvSpPr>
            <a:spLocks noChangeArrowheads="1"/>
          </p:cNvSpPr>
          <p:nvPr/>
        </p:nvSpPr>
        <p:spPr bwMode="auto">
          <a:xfrm>
            <a:off x="165723" y="147846"/>
            <a:ext cx="4114729" cy="574675"/>
          </a:xfrm>
          <a:prstGeom prst="rect">
            <a:avLst/>
          </a:prstGeom>
          <a:noFill/>
          <a:ln w="9525">
            <a:noFill/>
            <a:miter lim="800000"/>
            <a:headEnd/>
            <a:tailEnd/>
          </a:ln>
          <a:effectLst/>
        </p:spPr>
        <p:txBody>
          <a:bodyPr wrap="none" anchor="ctr"/>
          <a:lstStyle/>
          <a:p>
            <a:pPr algn="ctr"/>
            <a:r>
              <a:rPr lang="en-US" altLang="en-US" sz="3200" b="1" dirty="0" err="1">
                <a:latin typeface="Aharoni" panose="02010803020104030203" pitchFamily="2" charset="-79"/>
                <a:cs typeface="Aharoni" panose="02010803020104030203" pitchFamily="2" charset="-79"/>
              </a:rPr>
              <a:t>Lapisan</a:t>
            </a:r>
            <a:r>
              <a:rPr lang="en-US" altLang="en-US" sz="3200" b="1" dirty="0">
                <a:latin typeface="Aharoni" panose="02010803020104030203" pitchFamily="2" charset="-79"/>
                <a:cs typeface="Aharoni" panose="02010803020104030203" pitchFamily="2" charset="-79"/>
              </a:rPr>
              <a:t> </a:t>
            </a:r>
            <a:r>
              <a:rPr lang="en-US" altLang="en-US" sz="3200" b="1" dirty="0" err="1">
                <a:latin typeface="Aharoni" panose="02010803020104030203" pitchFamily="2" charset="-79"/>
                <a:cs typeface="Aharoni" panose="02010803020104030203" pitchFamily="2" charset="-79"/>
              </a:rPr>
              <a:t>Lendir</a:t>
            </a:r>
            <a:endParaRPr lang="en-US" altLang="en-US" sz="3200" b="1" dirty="0">
              <a:latin typeface="Aharoni" panose="02010803020104030203" pitchFamily="2" charset="-79"/>
              <a:cs typeface="Aharoni" panose="02010803020104030203" pitchFamily="2" charset="-79"/>
            </a:endParaRPr>
          </a:p>
        </p:txBody>
      </p:sp>
      <p:cxnSp>
        <p:nvCxnSpPr>
          <p:cNvPr id="4" name="Straight Arrow Connector 3">
            <a:extLst>
              <a:ext uri="{FF2B5EF4-FFF2-40B4-BE49-F238E27FC236}">
                <a16:creationId xmlns:a16="http://schemas.microsoft.com/office/drawing/2014/main" id="{25509943-2C64-4587-A919-F7CB2545D204}"/>
              </a:ext>
            </a:extLst>
          </p:cNvPr>
          <p:cNvCxnSpPr/>
          <p:nvPr/>
        </p:nvCxnSpPr>
        <p:spPr>
          <a:xfrm>
            <a:off x="0" y="737432"/>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6146" name="Picture 2" descr="PROSES PENGOLAHAN KOPI DARI HULU KE HILIR – Coffeeland">
            <a:extLst>
              <a:ext uri="{FF2B5EF4-FFF2-40B4-BE49-F238E27FC236}">
                <a16:creationId xmlns:a16="http://schemas.microsoft.com/office/drawing/2014/main" id="{136DABC8-3D6D-42E3-9C05-96A1A898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301" y="1656518"/>
            <a:ext cx="4248150" cy="4010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DF79E94F-1537-451F-A82B-F0F3E2469B21}"/>
              </a:ext>
            </a:extLst>
          </p:cNvPr>
          <p:cNvSpPr>
            <a:spLocks noGrp="1" noChangeArrowheads="1"/>
          </p:cNvSpPr>
          <p:nvPr>
            <p:ph type="title"/>
          </p:nvPr>
        </p:nvSpPr>
        <p:spPr>
          <a:xfrm>
            <a:off x="1524000" y="0"/>
            <a:ext cx="9144000" cy="6858000"/>
          </a:xfrm>
          <a:noFill/>
        </p:spPr>
        <p:txBody>
          <a:bodyPr/>
          <a:lstStyle/>
          <a:p>
            <a:pPr algn="l"/>
            <a:r>
              <a:rPr lang="en-US" altLang="en-US" sz="1800" b="1" dirty="0">
                <a:solidFill>
                  <a:schemeClr val="tx1">
                    <a:lumMod val="10000"/>
                  </a:schemeClr>
                </a:solidFill>
                <a:effectLst/>
              </a:rPr>
              <a:t>        Kopi </a:t>
            </a:r>
            <a:r>
              <a:rPr lang="en-US" altLang="en-US" sz="1800" b="1" dirty="0" err="1">
                <a:solidFill>
                  <a:schemeClr val="tx1">
                    <a:lumMod val="10000"/>
                  </a:schemeClr>
                </a:solidFill>
                <a:effectLst/>
              </a:rPr>
              <a:t>Glondong</a:t>
            </a:r>
            <a:r>
              <a:rPr lang="en-US" altLang="en-US" sz="1800" b="1" dirty="0">
                <a:solidFill>
                  <a:schemeClr val="tx1">
                    <a:lumMod val="10000"/>
                  </a:schemeClr>
                </a:solidFill>
                <a:effectLst/>
              </a:rPr>
              <a:t>                                  Kopi </a:t>
            </a:r>
            <a:r>
              <a:rPr lang="en-US" altLang="en-US" sz="1800" b="1" dirty="0" err="1">
                <a:solidFill>
                  <a:schemeClr val="tx1">
                    <a:lumMod val="10000"/>
                  </a:schemeClr>
                </a:solidFill>
                <a:effectLst/>
              </a:rPr>
              <a:t>Glondong</a:t>
            </a:r>
            <a:br>
              <a:rPr lang="en-US" altLang="en-US" sz="1800" b="1" dirty="0">
                <a:solidFill>
                  <a:schemeClr val="tx1">
                    <a:lumMod val="10000"/>
                  </a:schemeClr>
                </a:solidFill>
                <a:effectLst/>
              </a:rPr>
            </a:br>
            <a:r>
              <a:rPr lang="en-US" altLang="en-US" sz="1800" b="1" dirty="0">
                <a:solidFill>
                  <a:schemeClr val="tx1">
                    <a:lumMod val="10000"/>
                  </a:schemeClr>
                </a:solidFill>
                <a:effectLst/>
              </a:rPr>
              <a:t>    </a:t>
            </a:r>
            <a:br>
              <a:rPr lang="en-US" altLang="en-US" sz="1400" b="1" dirty="0">
                <a:solidFill>
                  <a:schemeClr val="tx1">
                    <a:lumMod val="10000"/>
                  </a:schemeClr>
                </a:solidFill>
                <a:effectLst/>
              </a:rPr>
            </a:br>
            <a:r>
              <a:rPr lang="en-US" altLang="en-US" sz="1400" b="1" dirty="0">
                <a:solidFill>
                  <a:schemeClr val="tx1">
                    <a:lumMod val="10000"/>
                  </a:schemeClr>
                </a:solidFill>
                <a:effectLst/>
              </a:rPr>
              <a:t>              </a:t>
            </a:r>
            <a:r>
              <a:rPr lang="en-US" altLang="en-US" sz="1400" b="1" dirty="0" err="1">
                <a:solidFill>
                  <a:schemeClr val="tx1">
                    <a:lumMod val="10000"/>
                  </a:schemeClr>
                </a:solidFill>
                <a:effectLst/>
              </a:rPr>
              <a:t>Sortasi</a:t>
            </a:r>
            <a:r>
              <a:rPr lang="en-US" altLang="en-US" sz="1400" b="1" dirty="0">
                <a:solidFill>
                  <a:schemeClr val="tx1">
                    <a:lumMod val="10000"/>
                  </a:schemeClr>
                </a:solidFill>
                <a:effectLst/>
              </a:rPr>
              <a:t> </a:t>
            </a:r>
            <a:r>
              <a:rPr lang="en-US" altLang="en-US" sz="1400" b="1" dirty="0" err="1">
                <a:solidFill>
                  <a:schemeClr val="tx1">
                    <a:lumMod val="10000"/>
                  </a:schemeClr>
                </a:solidFill>
                <a:effectLst/>
              </a:rPr>
              <a:t>Kebun</a:t>
            </a:r>
            <a:r>
              <a:rPr lang="en-US" altLang="en-US" sz="1400" b="1" dirty="0">
                <a:solidFill>
                  <a:schemeClr val="tx1">
                    <a:lumMod val="10000"/>
                  </a:schemeClr>
                </a:solidFill>
                <a:effectLst/>
              </a:rPr>
              <a:t>                                                              </a:t>
            </a:r>
            <a:r>
              <a:rPr lang="en-US" altLang="en-US" sz="1400" b="1" dirty="0" err="1">
                <a:solidFill>
                  <a:schemeClr val="tx1">
                    <a:lumMod val="10000"/>
                  </a:schemeClr>
                </a:solidFill>
                <a:effectLst/>
              </a:rPr>
              <a:t>Sortasi</a:t>
            </a:r>
            <a:br>
              <a:rPr lang="en-US" altLang="en-US" sz="1400" b="1" dirty="0">
                <a:solidFill>
                  <a:schemeClr val="tx1">
                    <a:lumMod val="10000"/>
                  </a:schemeClr>
                </a:solidFill>
                <a:effectLst/>
              </a:rPr>
            </a:br>
            <a:br>
              <a:rPr lang="en-US" altLang="en-US" sz="1400" b="1" dirty="0">
                <a:solidFill>
                  <a:schemeClr val="tx1">
                    <a:lumMod val="10000"/>
                  </a:schemeClr>
                </a:solidFill>
                <a:effectLst/>
              </a:rPr>
            </a:br>
            <a:r>
              <a:rPr lang="en-US" altLang="en-US" sz="1400" b="1" dirty="0">
                <a:solidFill>
                  <a:schemeClr val="tx1">
                    <a:lumMod val="10000"/>
                  </a:schemeClr>
                </a:solidFill>
                <a:effectLst/>
              </a:rPr>
              <a:t>      Kopi </a:t>
            </a:r>
            <a:r>
              <a:rPr lang="en-US" altLang="en-US" sz="1400" b="1" dirty="0" err="1">
                <a:solidFill>
                  <a:schemeClr val="tx1">
                    <a:lumMod val="10000"/>
                  </a:schemeClr>
                </a:solidFill>
                <a:effectLst/>
              </a:rPr>
              <a:t>glondong</a:t>
            </a:r>
            <a:r>
              <a:rPr lang="en-US" altLang="en-US" sz="1400" b="1" dirty="0">
                <a:solidFill>
                  <a:schemeClr val="tx1">
                    <a:lumMod val="10000"/>
                  </a:schemeClr>
                </a:solidFill>
                <a:effectLst/>
              </a:rPr>
              <a:t> </a:t>
            </a:r>
            <a:r>
              <a:rPr lang="en-US" altLang="en-US" sz="1400" b="1" dirty="0" err="1">
                <a:solidFill>
                  <a:schemeClr val="tx1">
                    <a:lumMod val="10000"/>
                  </a:schemeClr>
                </a:solidFill>
                <a:effectLst/>
              </a:rPr>
              <a:t>merah</a:t>
            </a:r>
            <a:r>
              <a:rPr lang="en-US" altLang="en-US" sz="1400" b="1" dirty="0">
                <a:solidFill>
                  <a:schemeClr val="tx1">
                    <a:lumMod val="10000"/>
                  </a:schemeClr>
                </a:solidFill>
                <a:effectLst/>
              </a:rPr>
              <a:t>                                                    </a:t>
            </a:r>
            <a:r>
              <a:rPr lang="en-US" altLang="en-US" sz="1400" b="1" dirty="0" err="1">
                <a:solidFill>
                  <a:schemeClr val="tx1">
                    <a:lumMod val="10000"/>
                  </a:schemeClr>
                </a:solidFill>
                <a:effectLst/>
              </a:rPr>
              <a:t>Pengeringan</a:t>
            </a:r>
            <a:br>
              <a:rPr lang="en-US" altLang="en-US" sz="1400" b="1" dirty="0">
                <a:solidFill>
                  <a:schemeClr val="tx1">
                    <a:lumMod val="10000"/>
                  </a:schemeClr>
                </a:solidFill>
                <a:effectLst/>
              </a:rPr>
            </a:br>
            <a:r>
              <a:rPr lang="en-US" altLang="en-US" sz="1400" b="1" dirty="0">
                <a:solidFill>
                  <a:schemeClr val="tx1">
                    <a:lumMod val="10000"/>
                  </a:schemeClr>
                </a:solidFill>
                <a:effectLst/>
              </a:rPr>
              <a:t>   </a:t>
            </a:r>
            <a:br>
              <a:rPr lang="en-US" altLang="en-US" sz="1400" b="1" dirty="0">
                <a:solidFill>
                  <a:schemeClr val="tx1">
                    <a:lumMod val="10000"/>
                  </a:schemeClr>
                </a:solidFill>
                <a:effectLst/>
              </a:rPr>
            </a:br>
            <a:r>
              <a:rPr lang="en-US" altLang="en-US" sz="1400" b="1" dirty="0">
                <a:solidFill>
                  <a:schemeClr val="tx1">
                    <a:lumMod val="10000"/>
                  </a:schemeClr>
                </a:solidFill>
                <a:effectLst/>
              </a:rPr>
              <a:t>              </a:t>
            </a:r>
            <a:r>
              <a:rPr lang="en-US" altLang="en-US" sz="1400" b="1" dirty="0" err="1">
                <a:solidFill>
                  <a:schemeClr val="tx1">
                    <a:lumMod val="10000"/>
                  </a:schemeClr>
                </a:solidFill>
                <a:effectLst/>
              </a:rPr>
              <a:t>Sortasi</a:t>
            </a:r>
            <a:r>
              <a:rPr lang="en-US" altLang="en-US" sz="1400" b="1" dirty="0">
                <a:solidFill>
                  <a:schemeClr val="tx1">
                    <a:lumMod val="10000"/>
                  </a:schemeClr>
                </a:solidFill>
                <a:effectLst/>
              </a:rPr>
              <a:t> </a:t>
            </a:r>
            <a:r>
              <a:rPr lang="en-US" altLang="en-US" sz="1400" b="1" dirty="0" err="1">
                <a:solidFill>
                  <a:schemeClr val="tx1">
                    <a:lumMod val="10000"/>
                  </a:schemeClr>
                </a:solidFill>
                <a:effectLst/>
              </a:rPr>
              <a:t>Basah</a:t>
            </a:r>
            <a:r>
              <a:rPr lang="en-US" altLang="en-US" sz="1400" b="1" dirty="0">
                <a:solidFill>
                  <a:schemeClr val="tx1">
                    <a:lumMod val="10000"/>
                  </a:schemeClr>
                </a:solidFill>
                <a:effectLst/>
              </a:rPr>
              <a:t>                                                           </a:t>
            </a:r>
            <a:r>
              <a:rPr lang="en-US" altLang="en-US" sz="1400" b="1" dirty="0" err="1">
                <a:solidFill>
                  <a:schemeClr val="tx1">
                    <a:lumMod val="10000"/>
                  </a:schemeClr>
                </a:solidFill>
                <a:effectLst/>
              </a:rPr>
              <a:t>Pengupasan</a:t>
            </a:r>
            <a:br>
              <a:rPr lang="en-US" altLang="en-US" sz="1400" b="1" dirty="0">
                <a:solidFill>
                  <a:schemeClr val="tx1">
                    <a:lumMod val="10000"/>
                  </a:schemeClr>
                </a:solidFill>
                <a:effectLst/>
              </a:rPr>
            </a:br>
            <a:r>
              <a:rPr lang="en-US" altLang="en-US" sz="1400" b="1" dirty="0">
                <a:solidFill>
                  <a:schemeClr val="tx1">
                    <a:lumMod val="10000"/>
                  </a:schemeClr>
                </a:solidFill>
                <a:effectLst/>
              </a:rPr>
              <a:t>       </a:t>
            </a:r>
            <a:br>
              <a:rPr lang="en-US" altLang="en-US" sz="1400" b="1" dirty="0">
                <a:solidFill>
                  <a:schemeClr val="tx1">
                    <a:lumMod val="10000"/>
                  </a:schemeClr>
                </a:solidFill>
                <a:effectLst/>
              </a:rPr>
            </a:br>
            <a:r>
              <a:rPr lang="en-US" altLang="en-US" sz="1400" b="1" dirty="0">
                <a:solidFill>
                  <a:schemeClr val="tx1">
                    <a:lumMod val="10000"/>
                  </a:schemeClr>
                </a:solidFill>
                <a:effectLst/>
              </a:rPr>
              <a:t>                  Pulping                                                                 </a:t>
            </a:r>
            <a:r>
              <a:rPr lang="en-US" altLang="en-US" sz="1400" b="1" dirty="0" err="1">
                <a:solidFill>
                  <a:schemeClr val="tx1">
                    <a:lumMod val="10000"/>
                  </a:schemeClr>
                </a:solidFill>
                <a:effectLst/>
              </a:rPr>
              <a:t>Sortasi</a:t>
            </a:r>
            <a:r>
              <a:rPr lang="en-US" altLang="en-US" sz="1400" b="1" dirty="0">
                <a:solidFill>
                  <a:schemeClr val="tx1">
                    <a:lumMod val="10000"/>
                  </a:schemeClr>
                </a:solidFill>
                <a:effectLst/>
              </a:rPr>
              <a:t> </a:t>
            </a:r>
            <a:r>
              <a:rPr lang="en-US" altLang="en-US" sz="1400" b="1" dirty="0" err="1">
                <a:solidFill>
                  <a:schemeClr val="tx1">
                    <a:lumMod val="10000"/>
                  </a:schemeClr>
                </a:solidFill>
                <a:effectLst/>
              </a:rPr>
              <a:t>kering</a:t>
            </a:r>
            <a:br>
              <a:rPr lang="en-US" altLang="en-US" sz="1400" b="1" dirty="0">
                <a:solidFill>
                  <a:schemeClr val="tx1">
                    <a:lumMod val="10000"/>
                  </a:schemeClr>
                </a:solidFill>
                <a:effectLst/>
              </a:rPr>
            </a:br>
            <a:br>
              <a:rPr lang="en-US" altLang="en-US" sz="1400" b="1" dirty="0">
                <a:solidFill>
                  <a:schemeClr val="tx1">
                    <a:lumMod val="10000"/>
                  </a:schemeClr>
                </a:solidFill>
                <a:effectLst/>
              </a:rPr>
            </a:br>
            <a:r>
              <a:rPr lang="en-US" altLang="en-US" sz="1400" b="1" dirty="0">
                <a:solidFill>
                  <a:schemeClr val="tx1">
                    <a:lumMod val="10000"/>
                  </a:schemeClr>
                </a:solidFill>
                <a:effectLst/>
              </a:rPr>
              <a:t>                 </a:t>
            </a:r>
            <a:r>
              <a:rPr lang="en-US" altLang="en-US" sz="1400" b="1" dirty="0" err="1">
                <a:solidFill>
                  <a:schemeClr val="tx1">
                    <a:lumMod val="10000"/>
                  </a:schemeClr>
                </a:solidFill>
                <a:effectLst/>
              </a:rPr>
              <a:t>Fermentasi</a:t>
            </a:r>
            <a:r>
              <a:rPr lang="en-US" altLang="en-US" sz="1400" b="1" dirty="0">
                <a:solidFill>
                  <a:schemeClr val="tx1">
                    <a:lumMod val="10000"/>
                  </a:schemeClr>
                </a:solidFill>
                <a:effectLst/>
              </a:rPr>
              <a:t>                                                          </a:t>
            </a:r>
            <a:r>
              <a:rPr lang="en-US" altLang="en-US" sz="1400" b="1" dirty="0" err="1">
                <a:solidFill>
                  <a:schemeClr val="tx1">
                    <a:lumMod val="10000"/>
                  </a:schemeClr>
                </a:solidFill>
                <a:effectLst/>
              </a:rPr>
              <a:t>Biji</a:t>
            </a:r>
            <a:r>
              <a:rPr lang="en-US" altLang="en-US" sz="1400" b="1" dirty="0">
                <a:solidFill>
                  <a:schemeClr val="tx1">
                    <a:lumMod val="10000"/>
                  </a:schemeClr>
                </a:solidFill>
                <a:effectLst/>
              </a:rPr>
              <a:t> kopi </a:t>
            </a:r>
            <a:r>
              <a:rPr lang="en-US" altLang="en-US" sz="1400" b="1" dirty="0" err="1">
                <a:solidFill>
                  <a:schemeClr val="tx1">
                    <a:lumMod val="10000"/>
                  </a:schemeClr>
                </a:solidFill>
                <a:effectLst/>
              </a:rPr>
              <a:t>kering</a:t>
            </a:r>
            <a:r>
              <a:rPr lang="en-US" altLang="en-US" sz="1400" b="1" dirty="0">
                <a:solidFill>
                  <a:schemeClr val="tx1">
                    <a:lumMod val="10000"/>
                  </a:schemeClr>
                </a:solidFill>
                <a:effectLst/>
              </a:rPr>
              <a:t> DP</a:t>
            </a:r>
            <a:br>
              <a:rPr lang="en-US" altLang="en-US" sz="1400" b="1" dirty="0">
                <a:solidFill>
                  <a:schemeClr val="tx1">
                    <a:lumMod val="10000"/>
                  </a:schemeClr>
                </a:solidFill>
                <a:effectLst/>
              </a:rPr>
            </a:br>
            <a:br>
              <a:rPr lang="en-US" altLang="en-US" sz="1400" b="1" dirty="0">
                <a:solidFill>
                  <a:schemeClr val="tx1">
                    <a:lumMod val="10000"/>
                  </a:schemeClr>
                </a:solidFill>
                <a:effectLst/>
              </a:rPr>
            </a:br>
            <a:r>
              <a:rPr lang="en-US" altLang="en-US" sz="1400" b="1" dirty="0">
                <a:solidFill>
                  <a:schemeClr val="tx1">
                    <a:lumMod val="10000"/>
                  </a:schemeClr>
                </a:solidFill>
                <a:effectLst/>
              </a:rPr>
              <a:t>                 </a:t>
            </a:r>
            <a:r>
              <a:rPr lang="en-US" altLang="en-US" sz="1400" b="1" dirty="0" err="1">
                <a:solidFill>
                  <a:schemeClr val="tx1">
                    <a:lumMod val="10000"/>
                  </a:schemeClr>
                </a:solidFill>
                <a:effectLst/>
              </a:rPr>
              <a:t>Pencucian</a:t>
            </a:r>
            <a:r>
              <a:rPr lang="en-US" altLang="en-US" sz="1400" b="1" dirty="0">
                <a:solidFill>
                  <a:schemeClr val="tx1">
                    <a:lumMod val="10000"/>
                  </a:schemeClr>
                </a:solidFill>
                <a:effectLst/>
              </a:rPr>
              <a:t>                                               </a:t>
            </a:r>
            <a:r>
              <a:rPr lang="en-US" altLang="en-US" sz="1800" b="1" dirty="0">
                <a:solidFill>
                  <a:schemeClr val="tx1">
                    <a:lumMod val="10000"/>
                  </a:schemeClr>
                </a:solidFill>
                <a:effectLst/>
              </a:rPr>
              <a:t>Gambar 2. </a:t>
            </a:r>
            <a:r>
              <a:rPr lang="en-US" altLang="en-US" sz="1800" b="1" dirty="0" err="1">
                <a:solidFill>
                  <a:schemeClr val="tx1">
                    <a:lumMod val="10000"/>
                  </a:schemeClr>
                </a:solidFill>
                <a:effectLst/>
              </a:rPr>
              <a:t>Pengolahan</a:t>
            </a:r>
            <a:r>
              <a:rPr lang="en-US" altLang="en-US" sz="1800" b="1" dirty="0">
                <a:solidFill>
                  <a:schemeClr val="tx1">
                    <a:lumMod val="10000"/>
                  </a:schemeClr>
                </a:solidFill>
                <a:effectLst/>
              </a:rPr>
              <a:t> </a:t>
            </a:r>
            <a:r>
              <a:rPr lang="en-US" altLang="en-US" sz="1800" b="1" dirty="0" err="1">
                <a:solidFill>
                  <a:schemeClr val="tx1">
                    <a:lumMod val="10000"/>
                  </a:schemeClr>
                </a:solidFill>
                <a:effectLst/>
              </a:rPr>
              <a:t>cara</a:t>
            </a:r>
            <a:r>
              <a:rPr lang="en-US" altLang="en-US" sz="1800" b="1" dirty="0">
                <a:solidFill>
                  <a:schemeClr val="tx1">
                    <a:lumMod val="10000"/>
                  </a:schemeClr>
                </a:solidFill>
                <a:effectLst/>
              </a:rPr>
              <a:t> </a:t>
            </a:r>
            <a:r>
              <a:rPr lang="en-US" altLang="en-US" sz="1800" b="1" dirty="0" err="1">
                <a:solidFill>
                  <a:schemeClr val="tx1">
                    <a:lumMod val="10000"/>
                  </a:schemeClr>
                </a:solidFill>
                <a:effectLst/>
              </a:rPr>
              <a:t>kering</a:t>
            </a:r>
            <a:br>
              <a:rPr lang="en-US" altLang="en-US" sz="1800" b="1" dirty="0">
                <a:solidFill>
                  <a:schemeClr val="tx1">
                    <a:lumMod val="10000"/>
                  </a:schemeClr>
                </a:solidFill>
                <a:effectLst/>
              </a:rPr>
            </a:br>
            <a:br>
              <a:rPr lang="en-US" altLang="en-US" sz="1400" b="1" dirty="0">
                <a:solidFill>
                  <a:schemeClr val="tx1">
                    <a:lumMod val="10000"/>
                  </a:schemeClr>
                </a:solidFill>
                <a:effectLst/>
              </a:rPr>
            </a:br>
            <a:r>
              <a:rPr lang="en-US" altLang="en-US" sz="1400" b="1" dirty="0">
                <a:solidFill>
                  <a:schemeClr val="tx1">
                    <a:lumMod val="10000"/>
                  </a:schemeClr>
                </a:solidFill>
                <a:effectLst/>
              </a:rPr>
              <a:t>              Kopi HS </a:t>
            </a:r>
            <a:r>
              <a:rPr lang="en-US" altLang="en-US" sz="1400" b="1" dirty="0" err="1">
                <a:solidFill>
                  <a:schemeClr val="tx1">
                    <a:lumMod val="10000"/>
                  </a:schemeClr>
                </a:solidFill>
                <a:effectLst/>
              </a:rPr>
              <a:t>basah</a:t>
            </a:r>
            <a:br>
              <a:rPr lang="en-US" altLang="en-US" sz="1400" b="1" dirty="0">
                <a:solidFill>
                  <a:schemeClr val="tx1">
                    <a:lumMod val="10000"/>
                  </a:schemeClr>
                </a:solidFill>
                <a:effectLst/>
              </a:rPr>
            </a:br>
            <a:r>
              <a:rPr lang="en-US" altLang="en-US" sz="1400" b="1" dirty="0">
                <a:solidFill>
                  <a:schemeClr val="tx1">
                    <a:lumMod val="10000"/>
                  </a:schemeClr>
                </a:solidFill>
                <a:effectLst/>
              </a:rPr>
              <a:t>   </a:t>
            </a:r>
            <a:br>
              <a:rPr lang="en-US" altLang="en-US" sz="1400" b="1" dirty="0">
                <a:solidFill>
                  <a:schemeClr val="tx1">
                    <a:lumMod val="10000"/>
                  </a:schemeClr>
                </a:solidFill>
                <a:effectLst/>
              </a:rPr>
            </a:br>
            <a:r>
              <a:rPr lang="en-US" altLang="en-US" sz="1400" b="1" dirty="0">
                <a:solidFill>
                  <a:schemeClr val="tx1">
                    <a:lumMod val="10000"/>
                  </a:schemeClr>
                </a:solidFill>
                <a:effectLst/>
              </a:rPr>
              <a:t>               </a:t>
            </a:r>
            <a:r>
              <a:rPr lang="en-US" altLang="en-US" sz="1400" b="1" dirty="0" err="1">
                <a:solidFill>
                  <a:schemeClr val="tx1">
                    <a:lumMod val="10000"/>
                  </a:schemeClr>
                </a:solidFill>
                <a:effectLst/>
              </a:rPr>
              <a:t>Pengeringan</a:t>
            </a:r>
            <a:br>
              <a:rPr lang="en-US" altLang="en-US" sz="1400" b="1" dirty="0">
                <a:solidFill>
                  <a:schemeClr val="tx1">
                    <a:lumMod val="10000"/>
                  </a:schemeClr>
                </a:solidFill>
                <a:effectLst/>
              </a:rPr>
            </a:br>
            <a:r>
              <a:rPr lang="en-US" altLang="en-US" sz="1400" b="1" dirty="0">
                <a:solidFill>
                  <a:schemeClr val="tx1">
                    <a:lumMod val="10000"/>
                  </a:schemeClr>
                </a:solidFill>
                <a:effectLst/>
              </a:rPr>
              <a:t>  </a:t>
            </a:r>
            <a:br>
              <a:rPr lang="en-US" altLang="en-US" sz="1400" b="1" dirty="0">
                <a:solidFill>
                  <a:schemeClr val="tx1">
                    <a:lumMod val="10000"/>
                  </a:schemeClr>
                </a:solidFill>
                <a:effectLst/>
              </a:rPr>
            </a:br>
            <a:r>
              <a:rPr lang="en-US" altLang="en-US" sz="1400" b="1" dirty="0">
                <a:solidFill>
                  <a:schemeClr val="tx1">
                    <a:lumMod val="10000"/>
                  </a:schemeClr>
                </a:solidFill>
                <a:effectLst/>
              </a:rPr>
              <a:t>             Kopi HS </a:t>
            </a:r>
            <a:r>
              <a:rPr lang="en-US" altLang="en-US" sz="1400" b="1" dirty="0" err="1">
                <a:solidFill>
                  <a:schemeClr val="tx1">
                    <a:lumMod val="10000"/>
                  </a:schemeClr>
                </a:solidFill>
                <a:effectLst/>
              </a:rPr>
              <a:t>kering</a:t>
            </a:r>
            <a:br>
              <a:rPr lang="en-US" altLang="en-US" sz="1400" b="1" dirty="0">
                <a:solidFill>
                  <a:schemeClr val="tx1">
                    <a:lumMod val="10000"/>
                  </a:schemeClr>
                </a:solidFill>
                <a:effectLst/>
              </a:rPr>
            </a:br>
            <a:br>
              <a:rPr lang="en-US" altLang="en-US" sz="1400" b="1" dirty="0">
                <a:solidFill>
                  <a:schemeClr val="tx1">
                    <a:lumMod val="10000"/>
                  </a:schemeClr>
                </a:solidFill>
                <a:effectLst/>
              </a:rPr>
            </a:br>
            <a:r>
              <a:rPr lang="en-US" altLang="en-US" sz="1400" b="1" dirty="0">
                <a:solidFill>
                  <a:schemeClr val="tx1">
                    <a:lumMod val="10000"/>
                  </a:schemeClr>
                </a:solidFill>
                <a:effectLst/>
              </a:rPr>
              <a:t>              </a:t>
            </a:r>
            <a:r>
              <a:rPr lang="en-US" altLang="en-US" sz="1400" b="1" dirty="0" err="1">
                <a:solidFill>
                  <a:schemeClr val="tx1">
                    <a:lumMod val="10000"/>
                  </a:schemeClr>
                </a:solidFill>
                <a:effectLst/>
              </a:rPr>
              <a:t>Penggerbusan</a:t>
            </a:r>
            <a:br>
              <a:rPr lang="en-US" altLang="en-US" sz="1400" b="1" dirty="0">
                <a:solidFill>
                  <a:schemeClr val="tx1">
                    <a:lumMod val="10000"/>
                  </a:schemeClr>
                </a:solidFill>
                <a:effectLst/>
              </a:rPr>
            </a:br>
            <a:br>
              <a:rPr lang="en-US" altLang="en-US" sz="1400" b="1" dirty="0">
                <a:solidFill>
                  <a:schemeClr val="tx1">
                    <a:lumMod val="10000"/>
                  </a:schemeClr>
                </a:solidFill>
                <a:effectLst/>
              </a:rPr>
            </a:br>
            <a:r>
              <a:rPr lang="en-US" altLang="en-US" sz="1400" b="1" dirty="0">
                <a:solidFill>
                  <a:schemeClr val="tx1">
                    <a:lumMod val="10000"/>
                  </a:schemeClr>
                </a:solidFill>
                <a:effectLst/>
              </a:rPr>
              <a:t>             </a:t>
            </a:r>
            <a:r>
              <a:rPr lang="en-US" altLang="en-US" sz="1400" b="1" dirty="0" err="1">
                <a:solidFill>
                  <a:schemeClr val="tx1">
                    <a:lumMod val="10000"/>
                  </a:schemeClr>
                </a:solidFill>
                <a:effectLst/>
              </a:rPr>
              <a:t>Biji</a:t>
            </a:r>
            <a:r>
              <a:rPr lang="en-US" altLang="en-US" sz="1400" b="1" dirty="0">
                <a:solidFill>
                  <a:schemeClr val="tx1">
                    <a:lumMod val="10000"/>
                  </a:schemeClr>
                </a:solidFill>
                <a:effectLst/>
              </a:rPr>
              <a:t> kopi </a:t>
            </a:r>
            <a:r>
              <a:rPr lang="en-US" altLang="en-US" sz="1400" b="1" dirty="0" err="1">
                <a:solidFill>
                  <a:schemeClr val="tx1">
                    <a:lumMod val="10000"/>
                  </a:schemeClr>
                </a:solidFill>
                <a:effectLst/>
              </a:rPr>
              <a:t>kering</a:t>
            </a:r>
            <a:br>
              <a:rPr lang="en-US" altLang="en-US" sz="1400" b="1" dirty="0">
                <a:solidFill>
                  <a:schemeClr val="tx1">
                    <a:lumMod val="10000"/>
                  </a:schemeClr>
                </a:solidFill>
                <a:effectLst/>
              </a:rPr>
            </a:br>
            <a:r>
              <a:rPr lang="en-US" altLang="en-US" sz="1400" b="1" dirty="0">
                <a:solidFill>
                  <a:schemeClr val="tx1">
                    <a:lumMod val="10000"/>
                  </a:schemeClr>
                </a:solidFill>
                <a:effectLst/>
              </a:rPr>
              <a:t> </a:t>
            </a:r>
            <a:br>
              <a:rPr lang="en-US" altLang="en-US" sz="1400" b="1" dirty="0">
                <a:solidFill>
                  <a:schemeClr val="tx1">
                    <a:lumMod val="10000"/>
                  </a:schemeClr>
                </a:solidFill>
                <a:effectLst/>
              </a:rPr>
            </a:br>
            <a:r>
              <a:rPr lang="en-US" altLang="en-US" sz="1400" b="1" dirty="0">
                <a:solidFill>
                  <a:schemeClr val="tx1">
                    <a:lumMod val="10000"/>
                  </a:schemeClr>
                </a:solidFill>
                <a:effectLst/>
              </a:rPr>
              <a:t>              </a:t>
            </a:r>
            <a:r>
              <a:rPr lang="en-US" altLang="en-US" sz="1400" b="1" dirty="0" err="1">
                <a:solidFill>
                  <a:schemeClr val="tx1">
                    <a:lumMod val="10000"/>
                  </a:schemeClr>
                </a:solidFill>
                <a:effectLst/>
              </a:rPr>
              <a:t>Sortasi</a:t>
            </a:r>
            <a:r>
              <a:rPr lang="en-US" altLang="en-US" sz="1400" b="1" dirty="0">
                <a:solidFill>
                  <a:schemeClr val="tx1">
                    <a:lumMod val="10000"/>
                  </a:schemeClr>
                </a:solidFill>
                <a:effectLst/>
              </a:rPr>
              <a:t> </a:t>
            </a:r>
            <a:r>
              <a:rPr lang="en-US" altLang="en-US" sz="1400" b="1" dirty="0" err="1">
                <a:solidFill>
                  <a:schemeClr val="tx1">
                    <a:lumMod val="10000"/>
                  </a:schemeClr>
                </a:solidFill>
                <a:effectLst/>
              </a:rPr>
              <a:t>kering</a:t>
            </a:r>
            <a:br>
              <a:rPr lang="en-US" altLang="en-US" sz="1400" b="1" dirty="0">
                <a:solidFill>
                  <a:schemeClr val="tx1">
                    <a:lumMod val="10000"/>
                  </a:schemeClr>
                </a:solidFill>
                <a:effectLst/>
              </a:rPr>
            </a:br>
            <a:br>
              <a:rPr lang="en-US" altLang="en-US" sz="1400" b="1" dirty="0">
                <a:solidFill>
                  <a:schemeClr val="tx1">
                    <a:lumMod val="10000"/>
                  </a:schemeClr>
                </a:solidFill>
                <a:effectLst/>
              </a:rPr>
            </a:br>
            <a:r>
              <a:rPr lang="en-US" altLang="en-US" sz="1400" b="1" dirty="0">
                <a:solidFill>
                  <a:schemeClr val="tx1">
                    <a:lumMod val="10000"/>
                  </a:schemeClr>
                </a:solidFill>
                <a:effectLst/>
              </a:rPr>
              <a:t>         </a:t>
            </a:r>
            <a:r>
              <a:rPr lang="en-US" altLang="en-US" sz="1400" b="1" dirty="0" err="1">
                <a:solidFill>
                  <a:schemeClr val="tx1">
                    <a:lumMod val="10000"/>
                  </a:schemeClr>
                </a:solidFill>
                <a:effectLst/>
              </a:rPr>
              <a:t>Biji</a:t>
            </a:r>
            <a:r>
              <a:rPr lang="en-US" altLang="en-US" sz="1400" b="1" dirty="0">
                <a:solidFill>
                  <a:schemeClr val="tx1">
                    <a:lumMod val="10000"/>
                  </a:schemeClr>
                </a:solidFill>
                <a:effectLst/>
              </a:rPr>
              <a:t> Kopi </a:t>
            </a:r>
            <a:r>
              <a:rPr lang="en-US" altLang="en-US" sz="1400" b="1" dirty="0" err="1">
                <a:solidFill>
                  <a:schemeClr val="tx1">
                    <a:lumMod val="10000"/>
                  </a:schemeClr>
                </a:solidFill>
                <a:effectLst/>
              </a:rPr>
              <a:t>kering</a:t>
            </a:r>
            <a:r>
              <a:rPr lang="en-US" altLang="en-US" sz="1400" b="1" dirty="0">
                <a:solidFill>
                  <a:schemeClr val="tx1">
                    <a:lumMod val="10000"/>
                  </a:schemeClr>
                </a:solidFill>
                <a:effectLst/>
              </a:rPr>
              <a:t> WP</a:t>
            </a:r>
            <a:br>
              <a:rPr lang="en-US" altLang="en-US" sz="1400" b="1" dirty="0">
                <a:solidFill>
                  <a:schemeClr val="tx1">
                    <a:lumMod val="10000"/>
                  </a:schemeClr>
                </a:solidFill>
                <a:effectLst/>
              </a:rPr>
            </a:br>
            <a:br>
              <a:rPr lang="en-US" altLang="en-US" sz="1400" b="1" dirty="0">
                <a:solidFill>
                  <a:schemeClr val="tx1">
                    <a:lumMod val="10000"/>
                  </a:schemeClr>
                </a:solidFill>
                <a:effectLst/>
              </a:rPr>
            </a:br>
            <a:r>
              <a:rPr lang="en-US" altLang="en-US" sz="1800" b="1" dirty="0">
                <a:solidFill>
                  <a:schemeClr val="tx1">
                    <a:lumMod val="10000"/>
                  </a:schemeClr>
                </a:solidFill>
                <a:effectLst/>
              </a:rPr>
              <a:t>Gambar 1. </a:t>
            </a:r>
            <a:r>
              <a:rPr lang="en-US" altLang="en-US" sz="1800" b="1" dirty="0" err="1">
                <a:solidFill>
                  <a:schemeClr val="tx1">
                    <a:lumMod val="10000"/>
                  </a:schemeClr>
                </a:solidFill>
                <a:effectLst/>
              </a:rPr>
              <a:t>Pengolahan</a:t>
            </a:r>
            <a:r>
              <a:rPr lang="en-US" altLang="en-US" sz="1800" b="1" dirty="0">
                <a:solidFill>
                  <a:schemeClr val="tx1">
                    <a:lumMod val="10000"/>
                  </a:schemeClr>
                </a:solidFill>
                <a:effectLst/>
              </a:rPr>
              <a:t> </a:t>
            </a:r>
            <a:r>
              <a:rPr lang="en-US" altLang="en-US" sz="1800" b="1" dirty="0" err="1">
                <a:solidFill>
                  <a:schemeClr val="tx1">
                    <a:lumMod val="10000"/>
                  </a:schemeClr>
                </a:solidFill>
                <a:effectLst/>
              </a:rPr>
              <a:t>Secara</a:t>
            </a:r>
            <a:r>
              <a:rPr lang="en-US" altLang="en-US" sz="1800" b="1" dirty="0">
                <a:solidFill>
                  <a:schemeClr val="tx1">
                    <a:lumMod val="10000"/>
                  </a:schemeClr>
                </a:solidFill>
                <a:effectLst/>
              </a:rPr>
              <a:t> </a:t>
            </a:r>
            <a:r>
              <a:rPr lang="en-US" altLang="en-US" sz="1800" b="1" dirty="0" err="1">
                <a:solidFill>
                  <a:schemeClr val="tx1">
                    <a:lumMod val="10000"/>
                  </a:schemeClr>
                </a:solidFill>
                <a:effectLst/>
              </a:rPr>
              <a:t>Basah</a:t>
            </a:r>
            <a:endParaRPr lang="en-US" altLang="en-US" sz="1800" b="1" dirty="0">
              <a:solidFill>
                <a:schemeClr val="tx1">
                  <a:lumMod val="10000"/>
                </a:schemeClr>
              </a:solidFill>
              <a:effectLst/>
            </a:endParaRPr>
          </a:p>
        </p:txBody>
      </p:sp>
      <p:sp>
        <p:nvSpPr>
          <p:cNvPr id="29701" name="Line 5">
            <a:extLst>
              <a:ext uri="{FF2B5EF4-FFF2-40B4-BE49-F238E27FC236}">
                <a16:creationId xmlns:a16="http://schemas.microsoft.com/office/drawing/2014/main" id="{2AFCE958-36C0-4C75-9EB4-71B2A1C17326}"/>
              </a:ext>
            </a:extLst>
          </p:cNvPr>
          <p:cNvSpPr>
            <a:spLocks noChangeShapeType="1"/>
          </p:cNvSpPr>
          <p:nvPr/>
        </p:nvSpPr>
        <p:spPr bwMode="auto">
          <a:xfrm>
            <a:off x="3575050" y="549275"/>
            <a:ext cx="0" cy="287338"/>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02" name="Line 6">
            <a:extLst>
              <a:ext uri="{FF2B5EF4-FFF2-40B4-BE49-F238E27FC236}">
                <a16:creationId xmlns:a16="http://schemas.microsoft.com/office/drawing/2014/main" id="{22B2BEBA-6006-442E-BE47-F11FCFE7F9E9}"/>
              </a:ext>
            </a:extLst>
          </p:cNvPr>
          <p:cNvSpPr>
            <a:spLocks noChangeShapeType="1"/>
          </p:cNvSpPr>
          <p:nvPr/>
        </p:nvSpPr>
        <p:spPr bwMode="auto">
          <a:xfrm>
            <a:off x="7464425" y="981075"/>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03" name="Line 7">
            <a:extLst>
              <a:ext uri="{FF2B5EF4-FFF2-40B4-BE49-F238E27FC236}">
                <a16:creationId xmlns:a16="http://schemas.microsoft.com/office/drawing/2014/main" id="{36BA8DCD-9B26-4613-915F-A71DFD12EA22}"/>
              </a:ext>
            </a:extLst>
          </p:cNvPr>
          <p:cNvSpPr>
            <a:spLocks noChangeShapeType="1"/>
          </p:cNvSpPr>
          <p:nvPr/>
        </p:nvSpPr>
        <p:spPr bwMode="auto">
          <a:xfrm>
            <a:off x="3575050" y="981075"/>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04" name="Line 8">
            <a:extLst>
              <a:ext uri="{FF2B5EF4-FFF2-40B4-BE49-F238E27FC236}">
                <a16:creationId xmlns:a16="http://schemas.microsoft.com/office/drawing/2014/main" id="{75BAA1DB-3CB8-4086-8379-6CB433D2C71E}"/>
              </a:ext>
            </a:extLst>
          </p:cNvPr>
          <p:cNvSpPr>
            <a:spLocks noChangeShapeType="1"/>
          </p:cNvSpPr>
          <p:nvPr/>
        </p:nvSpPr>
        <p:spPr bwMode="auto">
          <a:xfrm>
            <a:off x="7464425" y="1412875"/>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05" name="Line 9">
            <a:extLst>
              <a:ext uri="{FF2B5EF4-FFF2-40B4-BE49-F238E27FC236}">
                <a16:creationId xmlns:a16="http://schemas.microsoft.com/office/drawing/2014/main" id="{CA57E98B-A1A8-4E09-826D-200B1F00B10E}"/>
              </a:ext>
            </a:extLst>
          </p:cNvPr>
          <p:cNvSpPr>
            <a:spLocks noChangeShapeType="1"/>
          </p:cNvSpPr>
          <p:nvPr/>
        </p:nvSpPr>
        <p:spPr bwMode="auto">
          <a:xfrm>
            <a:off x="3575050" y="1412875"/>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06" name="Line 10">
            <a:extLst>
              <a:ext uri="{FF2B5EF4-FFF2-40B4-BE49-F238E27FC236}">
                <a16:creationId xmlns:a16="http://schemas.microsoft.com/office/drawing/2014/main" id="{47220806-A61C-432A-9F9A-4C301D217D8E}"/>
              </a:ext>
            </a:extLst>
          </p:cNvPr>
          <p:cNvSpPr>
            <a:spLocks noChangeShapeType="1"/>
          </p:cNvSpPr>
          <p:nvPr/>
        </p:nvSpPr>
        <p:spPr bwMode="auto">
          <a:xfrm>
            <a:off x="7464425" y="1844675"/>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07" name="Line 11">
            <a:extLst>
              <a:ext uri="{FF2B5EF4-FFF2-40B4-BE49-F238E27FC236}">
                <a16:creationId xmlns:a16="http://schemas.microsoft.com/office/drawing/2014/main" id="{C950C4D3-1D7F-4B05-B658-9F8F2CAC625E}"/>
              </a:ext>
            </a:extLst>
          </p:cNvPr>
          <p:cNvSpPr>
            <a:spLocks noChangeShapeType="1"/>
          </p:cNvSpPr>
          <p:nvPr/>
        </p:nvSpPr>
        <p:spPr bwMode="auto">
          <a:xfrm>
            <a:off x="3575050" y="1844675"/>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08" name="Line 12">
            <a:extLst>
              <a:ext uri="{FF2B5EF4-FFF2-40B4-BE49-F238E27FC236}">
                <a16:creationId xmlns:a16="http://schemas.microsoft.com/office/drawing/2014/main" id="{C3EFBC1C-B8B8-4E46-A076-0E1AC4319B10}"/>
              </a:ext>
            </a:extLst>
          </p:cNvPr>
          <p:cNvSpPr>
            <a:spLocks noChangeShapeType="1"/>
          </p:cNvSpPr>
          <p:nvPr/>
        </p:nvSpPr>
        <p:spPr bwMode="auto">
          <a:xfrm>
            <a:off x="7464425" y="2276475"/>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09" name="Line 13">
            <a:extLst>
              <a:ext uri="{FF2B5EF4-FFF2-40B4-BE49-F238E27FC236}">
                <a16:creationId xmlns:a16="http://schemas.microsoft.com/office/drawing/2014/main" id="{470292B8-EF30-4B6B-9A6B-94EC8FB9F33B}"/>
              </a:ext>
            </a:extLst>
          </p:cNvPr>
          <p:cNvSpPr>
            <a:spLocks noChangeShapeType="1"/>
          </p:cNvSpPr>
          <p:nvPr/>
        </p:nvSpPr>
        <p:spPr bwMode="auto">
          <a:xfrm>
            <a:off x="3575050" y="2276475"/>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11" name="Line 15">
            <a:extLst>
              <a:ext uri="{FF2B5EF4-FFF2-40B4-BE49-F238E27FC236}">
                <a16:creationId xmlns:a16="http://schemas.microsoft.com/office/drawing/2014/main" id="{34C1B781-C4F1-4CF7-A146-5B93316E4AA1}"/>
              </a:ext>
            </a:extLst>
          </p:cNvPr>
          <p:cNvSpPr>
            <a:spLocks noChangeShapeType="1"/>
          </p:cNvSpPr>
          <p:nvPr/>
        </p:nvSpPr>
        <p:spPr bwMode="auto">
          <a:xfrm>
            <a:off x="3575050" y="2708275"/>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12" name="Line 16">
            <a:extLst>
              <a:ext uri="{FF2B5EF4-FFF2-40B4-BE49-F238E27FC236}">
                <a16:creationId xmlns:a16="http://schemas.microsoft.com/office/drawing/2014/main" id="{C74A0F79-886A-4F5D-835B-C25389247088}"/>
              </a:ext>
            </a:extLst>
          </p:cNvPr>
          <p:cNvSpPr>
            <a:spLocks noChangeShapeType="1"/>
          </p:cNvSpPr>
          <p:nvPr/>
        </p:nvSpPr>
        <p:spPr bwMode="auto">
          <a:xfrm>
            <a:off x="3575050" y="3141663"/>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13" name="Line 17">
            <a:extLst>
              <a:ext uri="{FF2B5EF4-FFF2-40B4-BE49-F238E27FC236}">
                <a16:creationId xmlns:a16="http://schemas.microsoft.com/office/drawing/2014/main" id="{891DE3E5-D4EC-4C07-8FDD-6B272CE8765B}"/>
              </a:ext>
            </a:extLst>
          </p:cNvPr>
          <p:cNvSpPr>
            <a:spLocks noChangeShapeType="1"/>
          </p:cNvSpPr>
          <p:nvPr/>
        </p:nvSpPr>
        <p:spPr bwMode="auto">
          <a:xfrm>
            <a:off x="3575050" y="3644900"/>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14" name="Line 18">
            <a:extLst>
              <a:ext uri="{FF2B5EF4-FFF2-40B4-BE49-F238E27FC236}">
                <a16:creationId xmlns:a16="http://schemas.microsoft.com/office/drawing/2014/main" id="{7A176EA8-92A6-4AE9-A43F-E1EE54D71A1E}"/>
              </a:ext>
            </a:extLst>
          </p:cNvPr>
          <p:cNvSpPr>
            <a:spLocks noChangeShapeType="1"/>
          </p:cNvSpPr>
          <p:nvPr/>
        </p:nvSpPr>
        <p:spPr bwMode="auto">
          <a:xfrm>
            <a:off x="3575050" y="4005264"/>
            <a:ext cx="0" cy="287337"/>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15" name="Line 19">
            <a:extLst>
              <a:ext uri="{FF2B5EF4-FFF2-40B4-BE49-F238E27FC236}">
                <a16:creationId xmlns:a16="http://schemas.microsoft.com/office/drawing/2014/main" id="{FEC5C551-9C49-47F9-B8B1-009DABAABA02}"/>
              </a:ext>
            </a:extLst>
          </p:cNvPr>
          <p:cNvSpPr>
            <a:spLocks noChangeShapeType="1"/>
          </p:cNvSpPr>
          <p:nvPr/>
        </p:nvSpPr>
        <p:spPr bwMode="auto">
          <a:xfrm>
            <a:off x="3575050" y="4508500"/>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16" name="Line 20">
            <a:extLst>
              <a:ext uri="{FF2B5EF4-FFF2-40B4-BE49-F238E27FC236}">
                <a16:creationId xmlns:a16="http://schemas.microsoft.com/office/drawing/2014/main" id="{489CB632-5DA0-491E-8FB4-8CEB9C44223A}"/>
              </a:ext>
            </a:extLst>
          </p:cNvPr>
          <p:cNvSpPr>
            <a:spLocks noChangeShapeType="1"/>
          </p:cNvSpPr>
          <p:nvPr/>
        </p:nvSpPr>
        <p:spPr bwMode="auto">
          <a:xfrm>
            <a:off x="3575050" y="4868863"/>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17" name="Line 21">
            <a:extLst>
              <a:ext uri="{FF2B5EF4-FFF2-40B4-BE49-F238E27FC236}">
                <a16:creationId xmlns:a16="http://schemas.microsoft.com/office/drawing/2014/main" id="{819B830A-B531-488D-8D0C-21D90C4B3E7F}"/>
              </a:ext>
            </a:extLst>
          </p:cNvPr>
          <p:cNvSpPr>
            <a:spLocks noChangeShapeType="1"/>
          </p:cNvSpPr>
          <p:nvPr/>
        </p:nvSpPr>
        <p:spPr bwMode="auto">
          <a:xfrm>
            <a:off x="3575050" y="5300664"/>
            <a:ext cx="0" cy="217487"/>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18" name="Line 22">
            <a:extLst>
              <a:ext uri="{FF2B5EF4-FFF2-40B4-BE49-F238E27FC236}">
                <a16:creationId xmlns:a16="http://schemas.microsoft.com/office/drawing/2014/main" id="{D4B49B90-219E-4F57-9AD8-DDB4140E9CDA}"/>
              </a:ext>
            </a:extLst>
          </p:cNvPr>
          <p:cNvSpPr>
            <a:spLocks noChangeShapeType="1"/>
          </p:cNvSpPr>
          <p:nvPr/>
        </p:nvSpPr>
        <p:spPr bwMode="auto">
          <a:xfrm>
            <a:off x="3575050" y="5734050"/>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
        <p:nvSpPr>
          <p:cNvPr id="29719" name="Line 23">
            <a:extLst>
              <a:ext uri="{FF2B5EF4-FFF2-40B4-BE49-F238E27FC236}">
                <a16:creationId xmlns:a16="http://schemas.microsoft.com/office/drawing/2014/main" id="{86547755-33A2-4F39-B868-A829377CACEF}"/>
              </a:ext>
            </a:extLst>
          </p:cNvPr>
          <p:cNvSpPr>
            <a:spLocks noChangeShapeType="1"/>
          </p:cNvSpPr>
          <p:nvPr/>
        </p:nvSpPr>
        <p:spPr bwMode="auto">
          <a:xfrm>
            <a:off x="7464425" y="549275"/>
            <a:ext cx="0" cy="215900"/>
          </a:xfrm>
          <a:prstGeom prst="line">
            <a:avLst/>
          </a:prstGeom>
          <a:noFill/>
          <a:ln w="9525">
            <a:solidFill>
              <a:schemeClr val="tx1">
                <a:lumMod val="1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EAEAEA"/>
              </a:solidFill>
              <a:latin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3E29B63-74D4-4FCE-8F03-52569D0EFE09}"/>
              </a:ext>
            </a:extLst>
          </p:cNvPr>
          <p:cNvSpPr>
            <a:spLocks noGrp="1" noChangeArrowheads="1"/>
          </p:cNvSpPr>
          <p:nvPr>
            <p:ph type="title"/>
          </p:nvPr>
        </p:nvSpPr>
        <p:spPr>
          <a:xfrm>
            <a:off x="0" y="188911"/>
            <a:ext cx="4982817" cy="576262"/>
          </a:xfrm>
          <a:noFill/>
        </p:spPr>
        <p:txBody>
          <a:bodyPr/>
          <a:lstStyle/>
          <a:p>
            <a:r>
              <a:rPr lang="en-US" altLang="en-US" sz="2800" b="1" dirty="0" err="1">
                <a:latin typeface="Aharoni" panose="02010803020104030203" pitchFamily="2" charset="-79"/>
                <a:cs typeface="Aharoni" panose="02010803020104030203" pitchFamily="2" charset="-79"/>
              </a:rPr>
              <a:t>Pengolahan</a:t>
            </a:r>
            <a:r>
              <a:rPr lang="en-US" altLang="en-US" sz="2800" b="1" dirty="0">
                <a:latin typeface="Aharoni" panose="02010803020104030203" pitchFamily="2" charset="-79"/>
                <a:cs typeface="Aharoni" panose="02010803020104030203" pitchFamily="2" charset="-79"/>
              </a:rPr>
              <a:t> Cara </a:t>
            </a:r>
            <a:r>
              <a:rPr lang="en-US" altLang="en-US" sz="2800" b="1" dirty="0" err="1">
                <a:latin typeface="Aharoni" panose="02010803020104030203" pitchFamily="2" charset="-79"/>
                <a:cs typeface="Aharoni" panose="02010803020104030203" pitchFamily="2" charset="-79"/>
              </a:rPr>
              <a:t>Basah</a:t>
            </a:r>
            <a:endParaRPr lang="en-US" altLang="en-US" sz="2800" b="1" dirty="0">
              <a:latin typeface="Aharoni" panose="02010803020104030203" pitchFamily="2" charset="-79"/>
              <a:cs typeface="Aharoni" panose="02010803020104030203" pitchFamily="2" charset="-79"/>
            </a:endParaRPr>
          </a:p>
        </p:txBody>
      </p:sp>
      <p:sp>
        <p:nvSpPr>
          <p:cNvPr id="31747" name="Rectangle 3">
            <a:extLst>
              <a:ext uri="{FF2B5EF4-FFF2-40B4-BE49-F238E27FC236}">
                <a16:creationId xmlns:a16="http://schemas.microsoft.com/office/drawing/2014/main" id="{A5936E5C-8F41-4038-99D8-2F72D1706703}"/>
              </a:ext>
            </a:extLst>
          </p:cNvPr>
          <p:cNvSpPr>
            <a:spLocks noGrp="1" noChangeArrowheads="1"/>
          </p:cNvSpPr>
          <p:nvPr>
            <p:ph type="body" idx="1"/>
          </p:nvPr>
        </p:nvSpPr>
        <p:spPr>
          <a:xfrm>
            <a:off x="357809" y="1411149"/>
            <a:ext cx="6069495" cy="5032653"/>
          </a:xfrm>
          <a:noFill/>
        </p:spPr>
        <p:txBody>
          <a:bodyPr>
            <a:normAutofit fontScale="92500" lnSpcReduction="10000"/>
          </a:bodyPr>
          <a:lstStyle/>
          <a:p>
            <a:pPr>
              <a:lnSpc>
                <a:spcPct val="80000"/>
              </a:lnSpc>
            </a:pPr>
            <a:r>
              <a:rPr lang="en-US" altLang="en-US" b="1" dirty="0" err="1"/>
              <a:t>Pengolahan</a:t>
            </a:r>
            <a:r>
              <a:rPr lang="en-US" altLang="en-US" b="1" dirty="0"/>
              <a:t> </a:t>
            </a:r>
            <a:r>
              <a:rPr lang="en-US" altLang="en-US" b="1" dirty="0" err="1"/>
              <a:t>cara</a:t>
            </a:r>
            <a:r>
              <a:rPr lang="en-US" altLang="en-US" b="1" dirty="0"/>
              <a:t> </a:t>
            </a:r>
            <a:r>
              <a:rPr lang="en-US" altLang="en-US" b="1" dirty="0" err="1"/>
              <a:t>basah</a:t>
            </a:r>
            <a:r>
              <a:rPr lang="en-US" altLang="en-US" dirty="0"/>
              <a:t>  </a:t>
            </a:r>
            <a:r>
              <a:rPr lang="en-US" altLang="en-US" dirty="0">
                <a:sym typeface="Symbol" panose="05050102010706020507" pitchFamily="18" charset="2"/>
              </a:rPr>
              <a:t></a:t>
            </a:r>
            <a:r>
              <a:rPr lang="en-US" altLang="en-US" dirty="0"/>
              <a:t>  Perkebunan </a:t>
            </a:r>
            <a:r>
              <a:rPr lang="en-US" altLang="en-US" dirty="0" err="1"/>
              <a:t>besar</a:t>
            </a:r>
            <a:endParaRPr lang="en-US" altLang="en-US" dirty="0"/>
          </a:p>
          <a:p>
            <a:pPr>
              <a:lnSpc>
                <a:spcPct val="80000"/>
              </a:lnSpc>
            </a:pPr>
            <a:r>
              <a:rPr lang="en-US" altLang="en-US" dirty="0" err="1"/>
              <a:t>Selama</a:t>
            </a:r>
            <a:r>
              <a:rPr lang="en-US" altLang="en-US" dirty="0"/>
              <a:t> proses </a:t>
            </a:r>
            <a:r>
              <a:rPr lang="en-US" altLang="en-US" dirty="0" err="1"/>
              <a:t>pengolahan</a:t>
            </a:r>
            <a:r>
              <a:rPr lang="en-US" altLang="en-US" dirty="0"/>
              <a:t> kopi </a:t>
            </a:r>
            <a:r>
              <a:rPr lang="en-US" altLang="en-US" dirty="0" err="1"/>
              <a:t>glondong</a:t>
            </a:r>
            <a:r>
              <a:rPr lang="en-US" altLang="en-US" dirty="0"/>
              <a:t> </a:t>
            </a:r>
            <a:r>
              <a:rPr lang="en-US" altLang="en-US" dirty="0" err="1"/>
              <a:t>menjadi</a:t>
            </a:r>
            <a:r>
              <a:rPr lang="en-US" altLang="en-US" dirty="0"/>
              <a:t> kopi </a:t>
            </a:r>
            <a:r>
              <a:rPr lang="en-US" altLang="en-US" dirty="0" err="1"/>
              <a:t>biji</a:t>
            </a:r>
            <a:r>
              <a:rPr lang="en-US" altLang="en-US" dirty="0"/>
              <a:t>, </a:t>
            </a:r>
            <a:r>
              <a:rPr lang="en-US" altLang="en-US" b="1" dirty="0" err="1"/>
              <a:t>digunakan</a:t>
            </a:r>
            <a:r>
              <a:rPr lang="en-US" altLang="en-US" b="1" dirty="0"/>
              <a:t> air</a:t>
            </a:r>
            <a:r>
              <a:rPr lang="en-US" altLang="en-US" dirty="0"/>
              <a:t> dan </a:t>
            </a:r>
            <a:r>
              <a:rPr lang="en-US" altLang="en-US" dirty="0" err="1"/>
              <a:t>kebutuhan</a:t>
            </a:r>
            <a:r>
              <a:rPr lang="en-US" altLang="en-US" dirty="0"/>
              <a:t> air </a:t>
            </a:r>
            <a:r>
              <a:rPr lang="en-US" altLang="en-US" dirty="0" err="1"/>
              <a:t>cukup</a:t>
            </a:r>
            <a:r>
              <a:rPr lang="en-US" altLang="en-US" dirty="0"/>
              <a:t> </a:t>
            </a:r>
            <a:r>
              <a:rPr lang="en-US" altLang="en-US" dirty="0" err="1"/>
              <a:t>banyak</a:t>
            </a:r>
            <a:r>
              <a:rPr lang="en-US" altLang="en-US" dirty="0"/>
              <a:t>.</a:t>
            </a:r>
          </a:p>
          <a:p>
            <a:pPr>
              <a:lnSpc>
                <a:spcPct val="80000"/>
              </a:lnSpc>
            </a:pPr>
            <a:r>
              <a:rPr lang="en-US" altLang="en-US" dirty="0"/>
              <a:t>Pada </a:t>
            </a:r>
            <a:r>
              <a:rPr lang="en-US" altLang="en-US" dirty="0" err="1"/>
              <a:t>cara</a:t>
            </a:r>
            <a:r>
              <a:rPr lang="en-US" altLang="en-US" dirty="0"/>
              <a:t> </a:t>
            </a:r>
            <a:r>
              <a:rPr lang="en-US" altLang="en-US" dirty="0" err="1"/>
              <a:t>basah</a:t>
            </a:r>
            <a:r>
              <a:rPr lang="en-US" altLang="en-US" dirty="0"/>
              <a:t> </a:t>
            </a:r>
            <a:r>
              <a:rPr lang="en-US" altLang="en-US" dirty="0" err="1"/>
              <a:t>dilakukan</a:t>
            </a:r>
            <a:r>
              <a:rPr lang="en-US" altLang="en-US" dirty="0"/>
              <a:t> </a:t>
            </a:r>
            <a:r>
              <a:rPr lang="en-US" altLang="en-US" dirty="0" err="1"/>
              <a:t>pengupasan</a:t>
            </a:r>
            <a:r>
              <a:rPr lang="en-US" altLang="en-US" dirty="0"/>
              <a:t> </a:t>
            </a:r>
            <a:r>
              <a:rPr lang="en-US" altLang="en-US" dirty="0" err="1"/>
              <a:t>kulit</a:t>
            </a:r>
            <a:r>
              <a:rPr lang="en-US" altLang="en-US" dirty="0"/>
              <a:t> </a:t>
            </a:r>
            <a:r>
              <a:rPr lang="en-US" altLang="en-US" dirty="0" err="1"/>
              <a:t>buah</a:t>
            </a:r>
            <a:r>
              <a:rPr lang="en-US" altLang="en-US" dirty="0"/>
              <a:t> dan </a:t>
            </a:r>
            <a:r>
              <a:rPr lang="en-US" altLang="en-US" dirty="0" err="1"/>
              <a:t>daging</a:t>
            </a:r>
            <a:r>
              <a:rPr lang="en-US" altLang="en-US" dirty="0"/>
              <a:t> </a:t>
            </a:r>
            <a:r>
              <a:rPr lang="en-US" altLang="en-US" dirty="0" err="1"/>
              <a:t>buah</a:t>
            </a:r>
            <a:r>
              <a:rPr lang="en-US" altLang="en-US" dirty="0"/>
              <a:t> </a:t>
            </a:r>
            <a:r>
              <a:rPr lang="en-US" altLang="en-US" dirty="0" err="1"/>
              <a:t>sehingga</a:t>
            </a:r>
            <a:r>
              <a:rPr lang="en-US" altLang="en-US" dirty="0"/>
              <a:t> </a:t>
            </a:r>
            <a:r>
              <a:rPr lang="en-US" altLang="en-US" dirty="0" err="1"/>
              <a:t>tinggal</a:t>
            </a:r>
            <a:r>
              <a:rPr lang="en-US" altLang="en-US" dirty="0"/>
              <a:t> </a:t>
            </a:r>
            <a:r>
              <a:rPr lang="en-US" altLang="en-US" dirty="0" err="1"/>
              <a:t>biji</a:t>
            </a:r>
            <a:r>
              <a:rPr lang="en-US" altLang="en-US" dirty="0"/>
              <a:t> kopi yang </a:t>
            </a:r>
            <a:r>
              <a:rPr lang="en-US" altLang="en-US" dirty="0" err="1"/>
              <a:t>diselimuti</a:t>
            </a:r>
            <a:r>
              <a:rPr lang="en-US" altLang="en-US" dirty="0"/>
              <a:t> </a:t>
            </a:r>
            <a:r>
              <a:rPr lang="en-US" altLang="en-US" dirty="0" err="1"/>
              <a:t>kulit</a:t>
            </a:r>
            <a:r>
              <a:rPr lang="en-US" altLang="en-US" dirty="0"/>
              <a:t> </a:t>
            </a:r>
            <a:r>
              <a:rPr lang="en-US" altLang="en-US" dirty="0" err="1"/>
              <a:t>tanduk</a:t>
            </a:r>
            <a:r>
              <a:rPr lang="en-US" altLang="en-US" dirty="0"/>
              <a:t> dan </a:t>
            </a:r>
            <a:r>
              <a:rPr lang="en-US" altLang="en-US" dirty="0" err="1"/>
              <a:t>kulit</a:t>
            </a:r>
            <a:r>
              <a:rPr lang="en-US" altLang="en-US" dirty="0"/>
              <a:t> </a:t>
            </a:r>
            <a:r>
              <a:rPr lang="en-US" altLang="en-US" dirty="0" err="1"/>
              <a:t>ari</a:t>
            </a:r>
            <a:r>
              <a:rPr lang="en-US" altLang="en-US" dirty="0"/>
              <a:t> yang </a:t>
            </a:r>
            <a:r>
              <a:rPr lang="en-US" altLang="en-US" dirty="0" err="1"/>
              <a:t>disebut</a:t>
            </a:r>
            <a:r>
              <a:rPr lang="en-US" altLang="en-US" dirty="0"/>
              <a:t> </a:t>
            </a:r>
            <a:r>
              <a:rPr lang="en-US" altLang="en-US" b="1" dirty="0"/>
              <a:t>kopi HS </a:t>
            </a:r>
            <a:r>
              <a:rPr lang="en-US" altLang="en-US" b="1" dirty="0" err="1"/>
              <a:t>basah</a:t>
            </a:r>
            <a:r>
              <a:rPr lang="en-US" altLang="en-US" dirty="0"/>
              <a:t>, </a:t>
            </a:r>
            <a:r>
              <a:rPr lang="en-US" altLang="en-US" dirty="0" err="1"/>
              <a:t>sebelum</a:t>
            </a:r>
            <a:r>
              <a:rPr lang="en-US" altLang="en-US" dirty="0"/>
              <a:t> </a:t>
            </a:r>
            <a:r>
              <a:rPr lang="en-US" altLang="en-US" dirty="0" err="1"/>
              <a:t>dilakukan</a:t>
            </a:r>
            <a:r>
              <a:rPr lang="en-US" altLang="en-US" dirty="0"/>
              <a:t> </a:t>
            </a:r>
            <a:r>
              <a:rPr lang="en-US" altLang="en-US" dirty="0" err="1"/>
              <a:t>pengeringan</a:t>
            </a:r>
            <a:r>
              <a:rPr lang="en-US" altLang="en-US" dirty="0"/>
              <a:t>.</a:t>
            </a:r>
          </a:p>
          <a:p>
            <a:pPr>
              <a:lnSpc>
                <a:spcPct val="80000"/>
              </a:lnSpc>
            </a:pPr>
            <a:r>
              <a:rPr lang="en-US" altLang="en-US" dirty="0" err="1"/>
              <a:t>Untuk</a:t>
            </a:r>
            <a:r>
              <a:rPr lang="en-US" altLang="en-US" dirty="0"/>
              <a:t> </a:t>
            </a:r>
            <a:r>
              <a:rPr lang="en-US" altLang="en-US" dirty="0" err="1"/>
              <a:t>pengeringannya</a:t>
            </a:r>
            <a:r>
              <a:rPr lang="en-US" altLang="en-US" dirty="0"/>
              <a:t> </a:t>
            </a:r>
            <a:r>
              <a:rPr lang="en-US" altLang="en-US" dirty="0" err="1"/>
              <a:t>biasanya</a:t>
            </a:r>
            <a:r>
              <a:rPr lang="en-US" altLang="en-US" dirty="0"/>
              <a:t> </a:t>
            </a:r>
            <a:r>
              <a:rPr lang="en-US" altLang="en-US" dirty="0" err="1"/>
              <a:t>menggunakan</a:t>
            </a:r>
            <a:r>
              <a:rPr lang="en-US" altLang="en-US" dirty="0"/>
              <a:t> </a:t>
            </a:r>
            <a:r>
              <a:rPr lang="en-US" altLang="en-US" dirty="0" err="1"/>
              <a:t>alat</a:t>
            </a:r>
            <a:r>
              <a:rPr lang="en-US" altLang="en-US" dirty="0"/>
              <a:t> </a:t>
            </a:r>
            <a:r>
              <a:rPr lang="en-US" altLang="en-US" dirty="0" err="1"/>
              <a:t>pengering</a:t>
            </a:r>
            <a:r>
              <a:rPr lang="en-US" altLang="en-US" dirty="0"/>
              <a:t>.</a:t>
            </a:r>
          </a:p>
          <a:p>
            <a:pPr>
              <a:lnSpc>
                <a:spcPct val="80000"/>
              </a:lnSpc>
            </a:pPr>
            <a:r>
              <a:rPr lang="en-US" altLang="en-US" dirty="0" err="1"/>
              <a:t>Buah</a:t>
            </a:r>
            <a:r>
              <a:rPr lang="en-US" altLang="en-US" dirty="0"/>
              <a:t> kopi </a:t>
            </a:r>
            <a:r>
              <a:rPr lang="en-US" altLang="en-US" dirty="0" err="1"/>
              <a:t>dipilih</a:t>
            </a:r>
            <a:r>
              <a:rPr lang="en-US" altLang="en-US" dirty="0"/>
              <a:t> yang </a:t>
            </a:r>
            <a:r>
              <a:rPr lang="en-US" altLang="en-US" dirty="0" err="1"/>
              <a:t>masak</a:t>
            </a:r>
            <a:r>
              <a:rPr lang="en-US" altLang="en-US" dirty="0"/>
              <a:t> optimum, </a:t>
            </a:r>
            <a:r>
              <a:rPr lang="en-US" altLang="en-US" dirty="0" err="1"/>
              <a:t>warnanya</a:t>
            </a:r>
            <a:r>
              <a:rPr lang="en-US" altLang="en-US" dirty="0"/>
              <a:t> </a:t>
            </a:r>
            <a:r>
              <a:rPr lang="en-US" altLang="en-US" dirty="0" err="1"/>
              <a:t>merah</a:t>
            </a:r>
            <a:r>
              <a:rPr lang="en-US" altLang="en-US" dirty="0"/>
              <a:t>, </a:t>
            </a:r>
            <a:r>
              <a:rPr lang="en-US" altLang="en-US" dirty="0" err="1"/>
              <a:t>tidak</a:t>
            </a:r>
            <a:r>
              <a:rPr lang="en-US" altLang="en-US" dirty="0"/>
              <a:t> </a:t>
            </a:r>
            <a:r>
              <a:rPr lang="en-US" altLang="en-US" dirty="0" err="1"/>
              <a:t>terserang</a:t>
            </a:r>
            <a:r>
              <a:rPr lang="en-US" altLang="en-US" dirty="0"/>
              <a:t> </a:t>
            </a:r>
            <a:r>
              <a:rPr lang="en-US" altLang="en-US" dirty="0" err="1"/>
              <a:t>hama</a:t>
            </a:r>
            <a:r>
              <a:rPr lang="en-US" altLang="en-US" dirty="0"/>
              <a:t>  </a:t>
            </a:r>
            <a:r>
              <a:rPr lang="en-US" altLang="en-US" dirty="0" err="1"/>
              <a:t>sehingga</a:t>
            </a:r>
            <a:r>
              <a:rPr lang="en-US" altLang="en-US" dirty="0"/>
              <a:t> </a:t>
            </a:r>
            <a:r>
              <a:rPr lang="en-US" altLang="en-US" dirty="0" err="1"/>
              <a:t>disebut</a:t>
            </a:r>
            <a:r>
              <a:rPr lang="en-US" altLang="en-US" dirty="0"/>
              <a:t> </a:t>
            </a:r>
            <a:r>
              <a:rPr lang="en-US" altLang="en-US" dirty="0" err="1"/>
              <a:t>buah</a:t>
            </a:r>
            <a:r>
              <a:rPr lang="en-US" altLang="en-US" dirty="0"/>
              <a:t> superior.</a:t>
            </a:r>
          </a:p>
        </p:txBody>
      </p:sp>
      <p:cxnSp>
        <p:nvCxnSpPr>
          <p:cNvPr id="4" name="Straight Arrow Connector 3">
            <a:extLst>
              <a:ext uri="{FF2B5EF4-FFF2-40B4-BE49-F238E27FC236}">
                <a16:creationId xmlns:a16="http://schemas.microsoft.com/office/drawing/2014/main" id="{DB4C3F41-09C1-446D-B216-53B5DBCA7D0F}"/>
              </a:ext>
            </a:extLst>
          </p:cNvPr>
          <p:cNvCxnSpPr/>
          <p:nvPr/>
        </p:nvCxnSpPr>
        <p:spPr>
          <a:xfrm>
            <a:off x="0" y="737432"/>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7170" name="Picture 2" descr="Cerita Perjalanan &amp; Proses Pengolahan Kopi Sampai Anda Minum | Sasame Coffee">
            <a:extLst>
              <a:ext uri="{FF2B5EF4-FFF2-40B4-BE49-F238E27FC236}">
                <a16:creationId xmlns:a16="http://schemas.microsoft.com/office/drawing/2014/main" id="{19538F69-B94E-443D-AA8A-D8DD73D6D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091" y="1951900"/>
            <a:ext cx="5251909" cy="2954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5B10D2C-AAB4-411C-8E9F-612DD2B192A2}"/>
              </a:ext>
            </a:extLst>
          </p:cNvPr>
          <p:cNvSpPr>
            <a:spLocks noGrp="1" noChangeArrowheads="1"/>
          </p:cNvSpPr>
          <p:nvPr>
            <p:ph type="title"/>
          </p:nvPr>
        </p:nvSpPr>
        <p:spPr>
          <a:xfrm>
            <a:off x="0" y="92765"/>
            <a:ext cx="5030028" cy="490538"/>
          </a:xfrm>
          <a:noFill/>
        </p:spPr>
        <p:txBody>
          <a:bodyPr/>
          <a:lstStyle/>
          <a:p>
            <a:pPr algn="l"/>
            <a:r>
              <a:rPr lang="en-US" altLang="en-US" sz="2800" b="1" dirty="0" err="1">
                <a:solidFill>
                  <a:schemeClr val="tx1">
                    <a:lumMod val="10000"/>
                  </a:schemeClr>
                </a:solidFill>
                <a:effectLst/>
                <a:latin typeface="Aharoni" panose="02010803020104030203" pitchFamily="2" charset="-79"/>
                <a:cs typeface="Aharoni" panose="02010803020104030203" pitchFamily="2" charset="-79"/>
              </a:rPr>
              <a:t>Pengolahan</a:t>
            </a:r>
            <a:r>
              <a:rPr lang="en-US" altLang="en-US" sz="2800" b="1" dirty="0">
                <a:solidFill>
                  <a:schemeClr val="tx1">
                    <a:lumMod val="10000"/>
                  </a:schemeClr>
                </a:solidFill>
                <a:effectLst/>
                <a:latin typeface="Aharoni" panose="02010803020104030203" pitchFamily="2" charset="-79"/>
                <a:cs typeface="Aharoni" panose="02010803020104030203" pitchFamily="2" charset="-79"/>
              </a:rPr>
              <a:t> Cara </a:t>
            </a:r>
            <a:r>
              <a:rPr lang="en-US" altLang="en-US" sz="2800" b="1" dirty="0" err="1">
                <a:solidFill>
                  <a:schemeClr val="tx1">
                    <a:lumMod val="10000"/>
                  </a:schemeClr>
                </a:solidFill>
                <a:effectLst/>
                <a:latin typeface="Aharoni" panose="02010803020104030203" pitchFamily="2" charset="-79"/>
                <a:cs typeface="Aharoni" panose="02010803020104030203" pitchFamily="2" charset="-79"/>
              </a:rPr>
              <a:t>Kering</a:t>
            </a:r>
            <a:endParaRPr lang="en-US" altLang="en-US" sz="2800" b="1" dirty="0">
              <a:solidFill>
                <a:schemeClr val="tx1">
                  <a:lumMod val="10000"/>
                </a:schemeClr>
              </a:solidFill>
              <a:effectLst/>
              <a:latin typeface="Aharoni" panose="02010803020104030203" pitchFamily="2" charset="-79"/>
              <a:cs typeface="Aharoni" panose="02010803020104030203" pitchFamily="2" charset="-79"/>
            </a:endParaRPr>
          </a:p>
        </p:txBody>
      </p:sp>
      <p:sp>
        <p:nvSpPr>
          <p:cNvPr id="32771" name="Rectangle 3">
            <a:extLst>
              <a:ext uri="{FF2B5EF4-FFF2-40B4-BE49-F238E27FC236}">
                <a16:creationId xmlns:a16="http://schemas.microsoft.com/office/drawing/2014/main" id="{218DCED1-73C3-4C17-9507-FC58E555C59E}"/>
              </a:ext>
            </a:extLst>
          </p:cNvPr>
          <p:cNvSpPr>
            <a:spLocks noGrp="1" noChangeArrowheads="1"/>
          </p:cNvSpPr>
          <p:nvPr>
            <p:ph type="body" idx="1"/>
          </p:nvPr>
        </p:nvSpPr>
        <p:spPr>
          <a:xfrm>
            <a:off x="221590" y="1379121"/>
            <a:ext cx="5211801" cy="4981917"/>
          </a:xfrm>
          <a:noFill/>
        </p:spPr>
        <p:txBody>
          <a:bodyPr/>
          <a:lstStyle/>
          <a:p>
            <a:r>
              <a:rPr lang="en-US" altLang="en-US" sz="2400" b="1" dirty="0" err="1">
                <a:solidFill>
                  <a:schemeClr val="tx1">
                    <a:lumMod val="10000"/>
                  </a:schemeClr>
                </a:solidFill>
                <a:effectLst/>
                <a:latin typeface="Calibri" panose="020F0502020204030204" pitchFamily="34" charset="0"/>
                <a:cs typeface="Calibri" panose="020F0502020204030204" pitchFamily="34" charset="0"/>
              </a:rPr>
              <a:t>Pengolahan</a:t>
            </a:r>
            <a:r>
              <a:rPr lang="en-US" altLang="en-US" sz="2400" b="1"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b="1" dirty="0" err="1">
                <a:solidFill>
                  <a:schemeClr val="tx1">
                    <a:lumMod val="10000"/>
                  </a:schemeClr>
                </a:solidFill>
                <a:effectLst/>
                <a:latin typeface="Calibri" panose="020F0502020204030204" pitchFamily="34" charset="0"/>
                <a:cs typeface="Calibri" panose="020F0502020204030204" pitchFamily="34" charset="0"/>
              </a:rPr>
              <a:t>cara</a:t>
            </a:r>
            <a:r>
              <a:rPr lang="en-US" altLang="en-US" sz="2400" b="1"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b="1" dirty="0" err="1">
                <a:solidFill>
                  <a:schemeClr val="tx1">
                    <a:lumMod val="10000"/>
                  </a:schemeClr>
                </a:solidFill>
                <a:effectLst/>
                <a:latin typeface="Calibri" panose="020F0502020204030204" pitchFamily="34" charset="0"/>
                <a:cs typeface="Calibri" panose="020F0502020204030204" pitchFamily="34" charset="0"/>
              </a:rPr>
              <a:t>kering</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a:solidFill>
                  <a:schemeClr val="tx1">
                    <a:lumMod val="10000"/>
                  </a:schemeClr>
                </a:solidFill>
                <a:effectLst/>
                <a:latin typeface="Calibri" panose="020F0502020204030204" pitchFamily="34" charset="0"/>
                <a:cs typeface="Calibri" panose="020F0502020204030204" pitchFamily="34" charset="0"/>
                <a:sym typeface="Symbol" panose="05050102010706020507" pitchFamily="18" charset="2"/>
              </a:rPr>
              <a:t></a:t>
            </a:r>
            <a:r>
              <a:rPr lang="en-US" altLang="en-US" sz="2400" dirty="0">
                <a:solidFill>
                  <a:schemeClr val="tx1">
                    <a:lumMod val="10000"/>
                  </a:schemeClr>
                </a:solidFill>
                <a:effectLst/>
                <a:latin typeface="Calibri" panose="020F0502020204030204" pitchFamily="34" charset="0"/>
                <a:cs typeface="Calibri" panose="020F0502020204030204" pitchFamily="34" charset="0"/>
              </a:rPr>
              <a:t> Perkebunan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rakyat</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&amp;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perkebunan</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besar</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swasta</a:t>
            </a:r>
            <a:endParaRPr lang="en-US" altLang="en-US" sz="2400" b="1" dirty="0">
              <a:solidFill>
                <a:schemeClr val="tx1">
                  <a:lumMod val="10000"/>
                </a:schemeClr>
              </a:solidFill>
              <a:effectLst/>
              <a:latin typeface="Calibri" panose="020F0502020204030204" pitchFamily="34" charset="0"/>
              <a:cs typeface="Calibri" panose="020F0502020204030204" pitchFamily="34" charset="0"/>
            </a:endParaRPr>
          </a:p>
          <a:p>
            <a:r>
              <a:rPr lang="en-US" altLang="en-US" sz="2400" b="1" dirty="0" err="1">
                <a:solidFill>
                  <a:schemeClr val="tx1">
                    <a:lumMod val="10000"/>
                  </a:schemeClr>
                </a:solidFill>
                <a:effectLst/>
                <a:latin typeface="Calibri" panose="020F0502020204030204" pitchFamily="34" charset="0"/>
                <a:cs typeface="Calibri" panose="020F0502020204030204" pitchFamily="34" charset="0"/>
              </a:rPr>
              <a:t>Tidak</a:t>
            </a:r>
            <a:r>
              <a:rPr lang="en-US" altLang="en-US" sz="2400" b="1"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b="1" dirty="0" err="1">
                <a:solidFill>
                  <a:schemeClr val="tx1">
                    <a:lumMod val="10000"/>
                  </a:schemeClr>
                </a:solidFill>
                <a:effectLst/>
                <a:latin typeface="Calibri" panose="020F0502020204030204" pitchFamily="34" charset="0"/>
                <a:cs typeface="Calibri" panose="020F0502020204030204" pitchFamily="34" charset="0"/>
              </a:rPr>
              <a:t>diperlukan</a:t>
            </a:r>
            <a:r>
              <a:rPr lang="en-US" altLang="en-US" sz="2400" b="1" dirty="0">
                <a:solidFill>
                  <a:schemeClr val="tx1">
                    <a:lumMod val="10000"/>
                  </a:schemeClr>
                </a:solidFill>
                <a:effectLst/>
                <a:latin typeface="Calibri" panose="020F0502020204030204" pitchFamily="34" charset="0"/>
                <a:cs typeface="Calibri" panose="020F0502020204030204" pitchFamily="34" charset="0"/>
              </a:rPr>
              <a:t> air</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selama</a:t>
            </a:r>
            <a:r>
              <a:rPr lang="en-US" altLang="en-US" sz="2400" dirty="0">
                <a:solidFill>
                  <a:schemeClr val="tx1">
                    <a:lumMod val="10000"/>
                  </a:schemeClr>
                </a:solidFill>
                <a:effectLst/>
                <a:latin typeface="Calibri" panose="020F0502020204030204" pitchFamily="34" charset="0"/>
                <a:cs typeface="Calibri" panose="020F0502020204030204" pitchFamily="34" charset="0"/>
              </a:rPr>
              <a:t> proses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pengolahan</a:t>
            </a:r>
            <a:r>
              <a:rPr lang="en-US" altLang="en-US" sz="2400" dirty="0">
                <a:solidFill>
                  <a:schemeClr val="tx1">
                    <a:lumMod val="10000"/>
                  </a:schemeClr>
                </a:solidFill>
                <a:effectLst/>
                <a:latin typeface="Calibri" panose="020F0502020204030204" pitchFamily="34" charset="0"/>
                <a:cs typeface="Calibri" panose="020F0502020204030204" pitchFamily="34" charset="0"/>
              </a:rPr>
              <a:t> kopi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glondong</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menjadi</a:t>
            </a:r>
            <a:r>
              <a:rPr lang="en-US" altLang="en-US" sz="2400" dirty="0">
                <a:solidFill>
                  <a:schemeClr val="tx1">
                    <a:lumMod val="10000"/>
                  </a:schemeClr>
                </a:solidFill>
                <a:effectLst/>
                <a:latin typeface="Calibri" panose="020F0502020204030204" pitchFamily="34" charset="0"/>
                <a:cs typeface="Calibri" panose="020F0502020204030204" pitchFamily="34" charset="0"/>
              </a:rPr>
              <a:t> kopi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biji</a:t>
            </a:r>
            <a:r>
              <a:rPr lang="en-US" altLang="en-US" sz="2400" dirty="0">
                <a:solidFill>
                  <a:schemeClr val="tx1">
                    <a:lumMod val="10000"/>
                  </a:schemeClr>
                </a:solidFill>
                <a:effectLst/>
                <a:latin typeface="Calibri" panose="020F0502020204030204" pitchFamily="34" charset="0"/>
                <a:cs typeface="Calibri" panose="020F0502020204030204" pitchFamily="34" charset="0"/>
              </a:rPr>
              <a:t>.</a:t>
            </a:r>
          </a:p>
          <a:p>
            <a:r>
              <a:rPr lang="en-US" altLang="en-US" sz="2400" dirty="0">
                <a:solidFill>
                  <a:schemeClr val="tx1">
                    <a:lumMod val="10000"/>
                  </a:schemeClr>
                </a:solidFill>
                <a:effectLst/>
                <a:latin typeface="Calibri" panose="020F0502020204030204" pitchFamily="34" charset="0"/>
                <a:cs typeface="Calibri" panose="020F0502020204030204" pitchFamily="34" charset="0"/>
              </a:rPr>
              <a:t>Pada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cara</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kering</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penghilangan</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kulit</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buah</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daging</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buah</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kulit</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tanduk</a:t>
            </a:r>
            <a:r>
              <a:rPr lang="en-US" altLang="en-US" sz="2400" dirty="0">
                <a:solidFill>
                  <a:schemeClr val="tx1">
                    <a:lumMod val="10000"/>
                  </a:schemeClr>
                </a:solidFill>
                <a:effectLst/>
                <a:latin typeface="Calibri" panose="020F0502020204030204" pitchFamily="34" charset="0"/>
                <a:cs typeface="Calibri" panose="020F0502020204030204" pitchFamily="34" charset="0"/>
              </a:rPr>
              <a:t> dan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kulit</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ari</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dilakukan</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setelah</a:t>
            </a:r>
            <a:r>
              <a:rPr lang="en-US" altLang="en-US" sz="2400" dirty="0">
                <a:solidFill>
                  <a:schemeClr val="tx1">
                    <a:lumMod val="10000"/>
                  </a:schemeClr>
                </a:solidFill>
                <a:effectLst/>
                <a:latin typeface="Calibri" panose="020F0502020204030204" pitchFamily="34" charset="0"/>
                <a:cs typeface="Calibri" panose="020F0502020204030204" pitchFamily="34" charset="0"/>
              </a:rPr>
              <a:t> proses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pengeringan</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selesai</a:t>
            </a:r>
            <a:r>
              <a:rPr lang="en-US" altLang="en-US" sz="2400" dirty="0">
                <a:solidFill>
                  <a:schemeClr val="tx1">
                    <a:lumMod val="10000"/>
                  </a:schemeClr>
                </a:solidFill>
                <a:effectLst/>
                <a:latin typeface="Calibri" panose="020F0502020204030204" pitchFamily="34" charset="0"/>
                <a:cs typeface="Calibri" panose="020F0502020204030204" pitchFamily="34" charset="0"/>
              </a:rPr>
              <a:t>.</a:t>
            </a:r>
          </a:p>
          <a:p>
            <a:r>
              <a:rPr lang="en-US" altLang="en-US" sz="2400" dirty="0" err="1">
                <a:solidFill>
                  <a:schemeClr val="tx1">
                    <a:lumMod val="10000"/>
                  </a:schemeClr>
                </a:solidFill>
                <a:effectLst/>
                <a:latin typeface="Calibri" panose="020F0502020204030204" pitchFamily="34" charset="0"/>
                <a:cs typeface="Calibri" panose="020F0502020204030204" pitchFamily="34" charset="0"/>
              </a:rPr>
              <a:t>Pengeringannya</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biasa</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menggunakan</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sinar</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t>
            </a:r>
            <a:r>
              <a:rPr lang="en-US" altLang="en-US" sz="2400" dirty="0" err="1">
                <a:solidFill>
                  <a:schemeClr val="tx1">
                    <a:lumMod val="10000"/>
                  </a:schemeClr>
                </a:solidFill>
                <a:effectLst/>
                <a:latin typeface="Calibri" panose="020F0502020204030204" pitchFamily="34" charset="0"/>
                <a:cs typeface="Calibri" panose="020F0502020204030204" pitchFamily="34" charset="0"/>
              </a:rPr>
              <a:t>matahari</a:t>
            </a:r>
            <a:r>
              <a:rPr lang="en-US" altLang="en-US" sz="2400" dirty="0">
                <a:solidFill>
                  <a:schemeClr val="tx1">
                    <a:lumMod val="10000"/>
                  </a:schemeClr>
                </a:solidFill>
                <a:effectLst/>
                <a:latin typeface="Calibri" panose="020F0502020204030204" pitchFamily="34" charset="0"/>
                <a:cs typeface="Calibri" panose="020F0502020204030204" pitchFamily="34" charset="0"/>
              </a:rPr>
              <a:t> (artificial drying)</a:t>
            </a:r>
          </a:p>
        </p:txBody>
      </p:sp>
      <p:cxnSp>
        <p:nvCxnSpPr>
          <p:cNvPr id="4" name="Straight Arrow Connector 3">
            <a:extLst>
              <a:ext uri="{FF2B5EF4-FFF2-40B4-BE49-F238E27FC236}">
                <a16:creationId xmlns:a16="http://schemas.microsoft.com/office/drawing/2014/main" id="{0C23B77B-B635-4260-BA30-ED865C49598B}"/>
              </a:ext>
            </a:extLst>
          </p:cNvPr>
          <p:cNvCxnSpPr/>
          <p:nvPr/>
        </p:nvCxnSpPr>
        <p:spPr>
          <a:xfrm>
            <a:off x="0" y="737432"/>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8194" name="Picture 2" descr="Proses Pengolahan Kopi Menjadi Kopi Bubuk: Seri Belajar Mengenal Kopi">
            <a:extLst>
              <a:ext uri="{FF2B5EF4-FFF2-40B4-BE49-F238E27FC236}">
                <a16:creationId xmlns:a16="http://schemas.microsoft.com/office/drawing/2014/main" id="{016DDB06-970A-4BC1-B0C2-B6837BB8EE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92"/>
          <a:stretch/>
        </p:blipFill>
        <p:spPr bwMode="auto">
          <a:xfrm>
            <a:off x="5654981" y="1980919"/>
            <a:ext cx="6537019" cy="289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A0C2B15-B636-4786-AC00-EFD043180955}"/>
              </a:ext>
            </a:extLst>
          </p:cNvPr>
          <p:cNvSpPr>
            <a:spLocks noGrp="1" noChangeArrowheads="1"/>
          </p:cNvSpPr>
          <p:nvPr>
            <p:ph type="title"/>
          </p:nvPr>
        </p:nvSpPr>
        <p:spPr>
          <a:xfrm>
            <a:off x="0" y="0"/>
            <a:ext cx="3074504" cy="560388"/>
          </a:xfrm>
          <a:noFill/>
        </p:spPr>
        <p:txBody>
          <a:bodyPr/>
          <a:lstStyle/>
          <a:p>
            <a:pPr algn="l"/>
            <a:r>
              <a:rPr lang="en-US" altLang="en-US" sz="3200" b="1" dirty="0" err="1">
                <a:solidFill>
                  <a:schemeClr val="bg1">
                    <a:lumMod val="50000"/>
                  </a:schemeClr>
                </a:solidFill>
                <a:effectLst/>
                <a:latin typeface="Aharoni" panose="02010803020104030203" pitchFamily="2" charset="-79"/>
                <a:cs typeface="Aharoni" panose="02010803020104030203" pitchFamily="2" charset="-79"/>
              </a:rPr>
              <a:t>Pemetikan</a:t>
            </a:r>
            <a:endParaRPr lang="en-US" altLang="en-US" sz="3200" b="1" dirty="0">
              <a:solidFill>
                <a:schemeClr val="bg1">
                  <a:lumMod val="50000"/>
                </a:schemeClr>
              </a:solidFill>
              <a:effectLst/>
              <a:latin typeface="Aharoni" panose="02010803020104030203" pitchFamily="2" charset="-79"/>
              <a:cs typeface="Aharoni" panose="02010803020104030203" pitchFamily="2" charset="-79"/>
            </a:endParaRPr>
          </a:p>
        </p:txBody>
      </p:sp>
      <p:sp>
        <p:nvSpPr>
          <p:cNvPr id="33795" name="Rectangle 3">
            <a:extLst>
              <a:ext uri="{FF2B5EF4-FFF2-40B4-BE49-F238E27FC236}">
                <a16:creationId xmlns:a16="http://schemas.microsoft.com/office/drawing/2014/main" id="{B2FF26AB-D496-42DC-8642-BF56FA68FDB3}"/>
              </a:ext>
            </a:extLst>
          </p:cNvPr>
          <p:cNvSpPr>
            <a:spLocks noGrp="1" noChangeArrowheads="1"/>
          </p:cNvSpPr>
          <p:nvPr>
            <p:ph type="body" idx="1"/>
          </p:nvPr>
        </p:nvSpPr>
        <p:spPr>
          <a:xfrm>
            <a:off x="378171" y="1124744"/>
            <a:ext cx="4710663" cy="4608512"/>
          </a:xfrm>
          <a:noFill/>
        </p:spPr>
        <p:txBody>
          <a:bodyPr/>
          <a:lstStyle/>
          <a:p>
            <a:r>
              <a:rPr lang="en-US" altLang="en-US" sz="2000" dirty="0">
                <a:solidFill>
                  <a:schemeClr val="bg1">
                    <a:lumMod val="50000"/>
                  </a:schemeClr>
                </a:solidFill>
                <a:effectLst/>
              </a:rPr>
              <a:t>Bunga kopi   </a:t>
            </a:r>
            <a:r>
              <a:rPr lang="en-US" altLang="en-US" sz="2000" dirty="0">
                <a:solidFill>
                  <a:schemeClr val="bg1">
                    <a:lumMod val="50000"/>
                  </a:schemeClr>
                </a:solidFill>
                <a:effectLst/>
                <a:sym typeface="Wingdings" panose="05000000000000000000" pitchFamily="2" charset="2"/>
              </a:rPr>
              <a:t></a:t>
            </a:r>
            <a:r>
              <a:rPr lang="en-US" altLang="en-US" sz="2000" dirty="0">
                <a:solidFill>
                  <a:schemeClr val="bg1">
                    <a:lumMod val="50000"/>
                  </a:schemeClr>
                </a:solidFill>
                <a:effectLst/>
              </a:rPr>
              <a:t>  </a:t>
            </a:r>
            <a:r>
              <a:rPr lang="en-US" altLang="en-US" sz="2000" dirty="0" err="1">
                <a:solidFill>
                  <a:schemeClr val="bg1">
                    <a:lumMod val="50000"/>
                  </a:schemeClr>
                </a:solidFill>
                <a:effectLst/>
              </a:rPr>
              <a:t>Buah</a:t>
            </a:r>
            <a:r>
              <a:rPr lang="en-US" altLang="en-US" sz="2000" dirty="0">
                <a:solidFill>
                  <a:schemeClr val="bg1">
                    <a:lumMod val="50000"/>
                  </a:schemeClr>
                </a:solidFill>
                <a:effectLst/>
              </a:rPr>
              <a:t> kopi </a:t>
            </a:r>
            <a:r>
              <a:rPr lang="en-US" altLang="en-US" sz="2000" dirty="0" err="1">
                <a:solidFill>
                  <a:schemeClr val="bg1">
                    <a:lumMod val="50000"/>
                  </a:schemeClr>
                </a:solidFill>
                <a:effectLst/>
              </a:rPr>
              <a:t>masak</a:t>
            </a:r>
            <a:r>
              <a:rPr lang="en-US" altLang="en-US" sz="2000" dirty="0">
                <a:solidFill>
                  <a:schemeClr val="bg1">
                    <a:lumMod val="50000"/>
                  </a:schemeClr>
                </a:solidFill>
                <a:effectLst/>
              </a:rPr>
              <a:t> = 6 – 9 </a:t>
            </a:r>
            <a:r>
              <a:rPr lang="en-US" altLang="en-US" sz="2000" dirty="0" err="1">
                <a:solidFill>
                  <a:schemeClr val="bg1">
                    <a:lumMod val="50000"/>
                  </a:schemeClr>
                </a:solidFill>
                <a:effectLst/>
              </a:rPr>
              <a:t>bulan</a:t>
            </a:r>
            <a:endParaRPr lang="en-US" altLang="en-US" sz="2000" dirty="0">
              <a:solidFill>
                <a:schemeClr val="bg1">
                  <a:lumMod val="50000"/>
                </a:schemeClr>
              </a:solidFill>
              <a:effectLst/>
            </a:endParaRPr>
          </a:p>
          <a:p>
            <a:r>
              <a:rPr lang="en-US" altLang="en-US" sz="2000" dirty="0" err="1">
                <a:solidFill>
                  <a:schemeClr val="bg1">
                    <a:lumMod val="50000"/>
                  </a:schemeClr>
                </a:solidFill>
                <a:effectLst/>
              </a:rPr>
              <a:t>Pemetikan</a:t>
            </a:r>
            <a:r>
              <a:rPr lang="en-US" altLang="en-US" sz="2000" dirty="0">
                <a:solidFill>
                  <a:schemeClr val="bg1">
                    <a:lumMod val="50000"/>
                  </a:schemeClr>
                </a:solidFill>
                <a:effectLst/>
              </a:rPr>
              <a:t> </a:t>
            </a:r>
            <a:r>
              <a:rPr lang="en-US" altLang="en-US" sz="2000" dirty="0" err="1">
                <a:solidFill>
                  <a:schemeClr val="bg1">
                    <a:lumMod val="50000"/>
                  </a:schemeClr>
                </a:solidFill>
                <a:effectLst/>
              </a:rPr>
              <a:t>buah</a:t>
            </a:r>
            <a:r>
              <a:rPr lang="en-US" altLang="en-US" sz="2000" dirty="0">
                <a:solidFill>
                  <a:schemeClr val="bg1">
                    <a:lumMod val="50000"/>
                  </a:schemeClr>
                </a:solidFill>
                <a:effectLst/>
              </a:rPr>
              <a:t> kopi/kopi </a:t>
            </a:r>
            <a:r>
              <a:rPr lang="en-US" altLang="en-US" sz="2000" dirty="0" err="1">
                <a:solidFill>
                  <a:schemeClr val="bg1">
                    <a:lumMod val="50000"/>
                  </a:schemeClr>
                </a:solidFill>
                <a:effectLst/>
              </a:rPr>
              <a:t>glondong</a:t>
            </a:r>
            <a:r>
              <a:rPr lang="en-US" altLang="en-US" sz="2000" dirty="0">
                <a:solidFill>
                  <a:schemeClr val="bg1">
                    <a:lumMod val="50000"/>
                  </a:schemeClr>
                </a:solidFill>
                <a:effectLst/>
              </a:rPr>
              <a:t> :</a:t>
            </a:r>
          </a:p>
          <a:p>
            <a:pPr>
              <a:buFont typeface="Wingdings" panose="05000000000000000000" pitchFamily="2" charset="2"/>
              <a:buNone/>
            </a:pPr>
            <a:r>
              <a:rPr lang="en-US" altLang="en-US" sz="2000" dirty="0">
                <a:solidFill>
                  <a:schemeClr val="bg1">
                    <a:lumMod val="50000"/>
                  </a:schemeClr>
                </a:solidFill>
                <a:effectLst/>
              </a:rPr>
              <a:t>1. </a:t>
            </a:r>
            <a:r>
              <a:rPr lang="en-US" altLang="en-US" sz="2000" dirty="0" err="1">
                <a:solidFill>
                  <a:schemeClr val="bg1">
                    <a:lumMod val="50000"/>
                  </a:schemeClr>
                </a:solidFill>
                <a:effectLst/>
              </a:rPr>
              <a:t>Pemetikan</a:t>
            </a:r>
            <a:r>
              <a:rPr lang="en-US" altLang="en-US" sz="2000" dirty="0">
                <a:solidFill>
                  <a:schemeClr val="bg1">
                    <a:lumMod val="50000"/>
                  </a:schemeClr>
                </a:solidFill>
                <a:effectLst/>
              </a:rPr>
              <a:t> </a:t>
            </a:r>
            <a:r>
              <a:rPr lang="en-US" altLang="en-US" sz="2000" b="1" dirty="0" err="1">
                <a:solidFill>
                  <a:schemeClr val="bg1">
                    <a:lumMod val="50000"/>
                  </a:schemeClr>
                </a:solidFill>
                <a:effectLst/>
              </a:rPr>
              <a:t>bubuk</a:t>
            </a:r>
            <a:r>
              <a:rPr lang="en-US" altLang="en-US" sz="2000" b="1" dirty="0">
                <a:solidFill>
                  <a:schemeClr val="bg1">
                    <a:lumMod val="50000"/>
                  </a:schemeClr>
                </a:solidFill>
                <a:effectLst/>
              </a:rPr>
              <a:t>/</a:t>
            </a:r>
            <a:r>
              <a:rPr lang="en-US" altLang="en-US" sz="2000" b="1" dirty="0" err="1">
                <a:solidFill>
                  <a:schemeClr val="bg1">
                    <a:lumMod val="50000"/>
                  </a:schemeClr>
                </a:solidFill>
                <a:effectLst/>
              </a:rPr>
              <a:t>longsongan</a:t>
            </a:r>
            <a:r>
              <a:rPr lang="en-US" altLang="en-US" sz="2000" dirty="0">
                <a:solidFill>
                  <a:schemeClr val="bg1">
                    <a:lumMod val="50000"/>
                  </a:schemeClr>
                </a:solidFill>
                <a:effectLst/>
              </a:rPr>
              <a:t> : April</a:t>
            </a:r>
          </a:p>
          <a:p>
            <a:pPr>
              <a:buFont typeface="Wingdings" panose="05000000000000000000" pitchFamily="2" charset="2"/>
              <a:buNone/>
            </a:pPr>
            <a:r>
              <a:rPr lang="en-US" altLang="en-US" sz="2000" dirty="0">
                <a:solidFill>
                  <a:schemeClr val="bg1">
                    <a:lumMod val="50000"/>
                  </a:schemeClr>
                </a:solidFill>
                <a:effectLst/>
              </a:rPr>
              <a:t>2. </a:t>
            </a:r>
            <a:r>
              <a:rPr lang="en-US" altLang="en-US" sz="2000" dirty="0" err="1">
                <a:solidFill>
                  <a:schemeClr val="bg1">
                    <a:lumMod val="50000"/>
                  </a:schemeClr>
                </a:solidFill>
                <a:effectLst/>
              </a:rPr>
              <a:t>Pemetikan</a:t>
            </a:r>
            <a:r>
              <a:rPr lang="en-US" altLang="en-US" sz="2000" dirty="0">
                <a:solidFill>
                  <a:schemeClr val="bg1">
                    <a:lumMod val="50000"/>
                  </a:schemeClr>
                </a:solidFill>
                <a:effectLst/>
              </a:rPr>
              <a:t> </a:t>
            </a:r>
            <a:r>
              <a:rPr lang="en-US" altLang="en-US" sz="2000" b="1" dirty="0" err="1">
                <a:solidFill>
                  <a:schemeClr val="bg1">
                    <a:lumMod val="50000"/>
                  </a:schemeClr>
                </a:solidFill>
                <a:effectLst/>
              </a:rPr>
              <a:t>onclongan</a:t>
            </a:r>
            <a:r>
              <a:rPr lang="en-US" altLang="en-US" sz="2000" b="1" dirty="0">
                <a:solidFill>
                  <a:schemeClr val="bg1">
                    <a:lumMod val="50000"/>
                  </a:schemeClr>
                </a:solidFill>
                <a:effectLst/>
              </a:rPr>
              <a:t> :</a:t>
            </a:r>
            <a:r>
              <a:rPr lang="en-US" altLang="en-US" sz="2000" dirty="0">
                <a:solidFill>
                  <a:schemeClr val="bg1">
                    <a:lumMod val="50000"/>
                  </a:schemeClr>
                </a:solidFill>
                <a:effectLst/>
              </a:rPr>
              <a:t> Mei</a:t>
            </a:r>
          </a:p>
          <a:p>
            <a:pPr>
              <a:buFont typeface="Wingdings" panose="05000000000000000000" pitchFamily="2" charset="2"/>
              <a:buNone/>
            </a:pPr>
            <a:r>
              <a:rPr lang="en-US" altLang="en-US" sz="2000" dirty="0">
                <a:solidFill>
                  <a:schemeClr val="bg1">
                    <a:lumMod val="50000"/>
                  </a:schemeClr>
                </a:solidFill>
                <a:effectLst/>
              </a:rPr>
              <a:t>3. </a:t>
            </a:r>
            <a:r>
              <a:rPr lang="en-US" altLang="en-US" sz="2000" dirty="0" err="1">
                <a:solidFill>
                  <a:schemeClr val="bg1">
                    <a:lumMod val="50000"/>
                  </a:schemeClr>
                </a:solidFill>
                <a:effectLst/>
              </a:rPr>
              <a:t>Pemetikan</a:t>
            </a:r>
            <a:r>
              <a:rPr lang="en-US" altLang="en-US" sz="2000" dirty="0">
                <a:solidFill>
                  <a:schemeClr val="bg1">
                    <a:lumMod val="50000"/>
                  </a:schemeClr>
                </a:solidFill>
                <a:effectLst/>
              </a:rPr>
              <a:t> </a:t>
            </a:r>
            <a:r>
              <a:rPr lang="en-US" altLang="en-US" sz="2000" b="1" dirty="0" err="1">
                <a:solidFill>
                  <a:schemeClr val="bg1">
                    <a:lumMod val="50000"/>
                  </a:schemeClr>
                </a:solidFill>
                <a:effectLst/>
              </a:rPr>
              <a:t>resmi</a:t>
            </a:r>
            <a:r>
              <a:rPr lang="en-US" altLang="en-US" sz="2000" b="1" dirty="0">
                <a:solidFill>
                  <a:schemeClr val="bg1">
                    <a:lumMod val="50000"/>
                  </a:schemeClr>
                </a:solidFill>
                <a:effectLst/>
              </a:rPr>
              <a:t>/</a:t>
            </a:r>
            <a:r>
              <a:rPr lang="en-US" altLang="en-US" sz="2000" b="1" dirty="0" err="1">
                <a:solidFill>
                  <a:schemeClr val="bg1">
                    <a:lumMod val="50000"/>
                  </a:schemeClr>
                </a:solidFill>
                <a:effectLst/>
              </a:rPr>
              <a:t>panen</a:t>
            </a:r>
            <a:r>
              <a:rPr lang="en-US" altLang="en-US" sz="2000" b="1" dirty="0">
                <a:solidFill>
                  <a:schemeClr val="bg1">
                    <a:lumMod val="50000"/>
                  </a:schemeClr>
                </a:solidFill>
                <a:effectLst/>
              </a:rPr>
              <a:t> </a:t>
            </a:r>
            <a:r>
              <a:rPr lang="en-US" altLang="en-US" sz="2000" b="1" dirty="0" err="1">
                <a:solidFill>
                  <a:schemeClr val="bg1">
                    <a:lumMod val="50000"/>
                  </a:schemeClr>
                </a:solidFill>
                <a:effectLst/>
              </a:rPr>
              <a:t>raya</a:t>
            </a:r>
            <a:r>
              <a:rPr lang="en-US" altLang="en-US" sz="2000" dirty="0">
                <a:solidFill>
                  <a:schemeClr val="bg1">
                    <a:lumMod val="50000"/>
                  </a:schemeClr>
                </a:solidFill>
                <a:effectLst/>
              </a:rPr>
              <a:t> : </a:t>
            </a:r>
            <a:r>
              <a:rPr lang="en-US" altLang="en-US" sz="2000" dirty="0" err="1">
                <a:solidFill>
                  <a:schemeClr val="bg1">
                    <a:lumMod val="50000"/>
                  </a:schemeClr>
                </a:solidFill>
                <a:effectLst/>
              </a:rPr>
              <a:t>Juni</a:t>
            </a:r>
            <a:r>
              <a:rPr lang="en-US" altLang="en-US" sz="2000" dirty="0">
                <a:solidFill>
                  <a:schemeClr val="bg1">
                    <a:lumMod val="50000"/>
                  </a:schemeClr>
                </a:solidFill>
                <a:effectLst/>
              </a:rPr>
              <a:t>-September</a:t>
            </a:r>
          </a:p>
          <a:p>
            <a:pPr>
              <a:buFont typeface="Wingdings" panose="05000000000000000000" pitchFamily="2" charset="2"/>
              <a:buNone/>
            </a:pPr>
            <a:r>
              <a:rPr lang="en-US" altLang="en-US" sz="2000" dirty="0">
                <a:solidFill>
                  <a:schemeClr val="bg1">
                    <a:lumMod val="50000"/>
                  </a:schemeClr>
                </a:solidFill>
                <a:effectLst/>
              </a:rPr>
              <a:t>4. </a:t>
            </a:r>
            <a:r>
              <a:rPr lang="en-US" altLang="en-US" sz="2000" dirty="0" err="1">
                <a:solidFill>
                  <a:schemeClr val="bg1">
                    <a:lumMod val="50000"/>
                  </a:schemeClr>
                </a:solidFill>
                <a:effectLst/>
              </a:rPr>
              <a:t>Pemetikan</a:t>
            </a:r>
            <a:r>
              <a:rPr lang="en-US" altLang="en-US" sz="2000" dirty="0">
                <a:solidFill>
                  <a:schemeClr val="bg1">
                    <a:lumMod val="50000"/>
                  </a:schemeClr>
                </a:solidFill>
                <a:effectLst/>
              </a:rPr>
              <a:t> </a:t>
            </a:r>
            <a:r>
              <a:rPr lang="en-US" altLang="en-US" sz="2000" b="1" dirty="0" err="1">
                <a:solidFill>
                  <a:schemeClr val="bg1">
                    <a:lumMod val="50000"/>
                  </a:schemeClr>
                </a:solidFill>
                <a:effectLst/>
              </a:rPr>
              <a:t>racutan</a:t>
            </a:r>
            <a:r>
              <a:rPr lang="en-US" altLang="en-US" sz="2000" b="1" dirty="0">
                <a:solidFill>
                  <a:schemeClr val="bg1">
                    <a:lumMod val="50000"/>
                  </a:schemeClr>
                </a:solidFill>
                <a:effectLst/>
              </a:rPr>
              <a:t>/</a:t>
            </a:r>
            <a:r>
              <a:rPr lang="en-US" altLang="en-US" sz="2000" b="1" dirty="0" err="1">
                <a:solidFill>
                  <a:schemeClr val="bg1">
                    <a:lumMod val="50000"/>
                  </a:schemeClr>
                </a:solidFill>
                <a:effectLst/>
              </a:rPr>
              <a:t>rampasan</a:t>
            </a:r>
            <a:r>
              <a:rPr lang="en-US" altLang="en-US" sz="2000" dirty="0">
                <a:solidFill>
                  <a:schemeClr val="bg1">
                    <a:lumMod val="50000"/>
                  </a:schemeClr>
                </a:solidFill>
                <a:effectLst/>
              </a:rPr>
              <a:t> : </a:t>
            </a:r>
            <a:r>
              <a:rPr lang="en-US" altLang="en-US" sz="2000" dirty="0" err="1">
                <a:solidFill>
                  <a:schemeClr val="bg1">
                    <a:lumMod val="50000"/>
                  </a:schemeClr>
                </a:solidFill>
                <a:effectLst/>
              </a:rPr>
              <a:t>Oktober</a:t>
            </a:r>
            <a:endParaRPr lang="en-US" altLang="en-US" sz="2000" dirty="0">
              <a:solidFill>
                <a:schemeClr val="bg1">
                  <a:lumMod val="50000"/>
                </a:schemeClr>
              </a:solidFill>
              <a:effectLst/>
            </a:endParaRPr>
          </a:p>
          <a:p>
            <a:pPr>
              <a:buFont typeface="Wingdings" panose="05000000000000000000" pitchFamily="2" charset="2"/>
              <a:buNone/>
            </a:pPr>
            <a:r>
              <a:rPr lang="en-US" altLang="en-US" sz="2000" dirty="0">
                <a:solidFill>
                  <a:schemeClr val="bg1">
                    <a:lumMod val="50000"/>
                  </a:schemeClr>
                </a:solidFill>
                <a:effectLst/>
              </a:rPr>
              <a:t>5. </a:t>
            </a:r>
            <a:r>
              <a:rPr lang="en-US" altLang="en-US" sz="2000" dirty="0" err="1">
                <a:solidFill>
                  <a:schemeClr val="bg1">
                    <a:lumMod val="50000"/>
                  </a:schemeClr>
                </a:solidFill>
                <a:effectLst/>
              </a:rPr>
              <a:t>Pemetikan</a:t>
            </a:r>
            <a:r>
              <a:rPr lang="en-US" altLang="en-US" sz="2000" dirty="0">
                <a:solidFill>
                  <a:schemeClr val="bg1">
                    <a:lumMod val="50000"/>
                  </a:schemeClr>
                </a:solidFill>
                <a:effectLst/>
              </a:rPr>
              <a:t> </a:t>
            </a:r>
            <a:r>
              <a:rPr lang="en-US" altLang="en-US" sz="2000" b="1" dirty="0" err="1">
                <a:solidFill>
                  <a:schemeClr val="bg1">
                    <a:lumMod val="50000"/>
                  </a:schemeClr>
                </a:solidFill>
                <a:effectLst/>
              </a:rPr>
              <a:t>lelesan</a:t>
            </a:r>
            <a:r>
              <a:rPr lang="en-US" altLang="en-US" sz="2000" dirty="0">
                <a:solidFill>
                  <a:schemeClr val="bg1">
                    <a:lumMod val="50000"/>
                  </a:schemeClr>
                </a:solidFill>
                <a:effectLst/>
              </a:rPr>
              <a:t> : November-</a:t>
            </a:r>
            <a:r>
              <a:rPr lang="en-US" altLang="en-US" sz="2000" dirty="0" err="1">
                <a:solidFill>
                  <a:schemeClr val="bg1">
                    <a:lumMod val="50000"/>
                  </a:schemeClr>
                </a:solidFill>
                <a:effectLst/>
              </a:rPr>
              <a:t>Desember</a:t>
            </a:r>
            <a:endParaRPr lang="en-US" altLang="en-US" sz="2000" dirty="0">
              <a:solidFill>
                <a:schemeClr val="bg1">
                  <a:lumMod val="50000"/>
                </a:schemeClr>
              </a:solidFill>
              <a:effectLst/>
            </a:endParaRPr>
          </a:p>
        </p:txBody>
      </p:sp>
      <p:sp>
        <p:nvSpPr>
          <p:cNvPr id="33797" name="Rectangle 5">
            <a:extLst>
              <a:ext uri="{FF2B5EF4-FFF2-40B4-BE49-F238E27FC236}">
                <a16:creationId xmlns:a16="http://schemas.microsoft.com/office/drawing/2014/main" id="{7C4E6D8B-D6F2-4D99-B6DC-BBF14F548C24}"/>
              </a:ext>
            </a:extLst>
          </p:cNvPr>
          <p:cNvSpPr>
            <a:spLocks noChangeArrowheads="1"/>
          </p:cNvSpPr>
          <p:nvPr/>
        </p:nvSpPr>
        <p:spPr bwMode="auto">
          <a:xfrm>
            <a:off x="378171" y="6010758"/>
            <a:ext cx="9762379" cy="710541"/>
          </a:xfrm>
          <a:prstGeom prst="rect">
            <a:avLst/>
          </a:prstGeom>
          <a:noFill/>
          <a:ln w="9525">
            <a:noFill/>
            <a:miter lim="800000"/>
            <a:headEnd/>
            <a:tailEnd/>
          </a:ln>
          <a:effectLst/>
        </p:spPr>
        <p:txBody>
          <a:bodyPr wrap="none" anchor="ctr"/>
          <a:lstStyle/>
          <a:p>
            <a:r>
              <a:rPr lang="en-US" altLang="en-US" sz="1600" b="1" dirty="0" err="1">
                <a:solidFill>
                  <a:schemeClr val="bg1">
                    <a:lumMod val="50000"/>
                  </a:schemeClr>
                </a:solidFill>
              </a:rPr>
              <a:t>Sortasi</a:t>
            </a:r>
            <a:r>
              <a:rPr lang="en-US" altLang="en-US" sz="1600" b="1" dirty="0">
                <a:solidFill>
                  <a:schemeClr val="bg1">
                    <a:lumMod val="50000"/>
                  </a:schemeClr>
                </a:solidFill>
              </a:rPr>
              <a:t> </a:t>
            </a:r>
            <a:r>
              <a:rPr lang="en-US" altLang="en-US" sz="1600" b="1" dirty="0" err="1">
                <a:solidFill>
                  <a:schemeClr val="bg1">
                    <a:lumMod val="50000"/>
                  </a:schemeClr>
                </a:solidFill>
              </a:rPr>
              <a:t>Kebun</a:t>
            </a:r>
            <a:r>
              <a:rPr lang="en-US" altLang="en-US" sz="1600" b="1" dirty="0">
                <a:solidFill>
                  <a:schemeClr val="bg1">
                    <a:lumMod val="50000"/>
                  </a:schemeClr>
                </a:solidFill>
              </a:rPr>
              <a:t> : </a:t>
            </a:r>
            <a:r>
              <a:rPr lang="en-US" altLang="en-US" sz="1600" b="1" dirty="0" err="1">
                <a:solidFill>
                  <a:schemeClr val="bg1">
                    <a:lumMod val="50000"/>
                  </a:schemeClr>
                </a:solidFill>
              </a:rPr>
              <a:t>dilakukan</a:t>
            </a:r>
            <a:r>
              <a:rPr lang="en-US" altLang="en-US" sz="1600" b="1" dirty="0">
                <a:solidFill>
                  <a:schemeClr val="bg1">
                    <a:lumMod val="50000"/>
                  </a:schemeClr>
                </a:solidFill>
              </a:rPr>
              <a:t> di </a:t>
            </a:r>
            <a:r>
              <a:rPr lang="en-US" altLang="en-US" sz="1600" b="1" dirty="0" err="1">
                <a:solidFill>
                  <a:schemeClr val="bg1">
                    <a:lumMod val="50000"/>
                  </a:schemeClr>
                </a:solidFill>
              </a:rPr>
              <a:t>kebun</a:t>
            </a:r>
            <a:r>
              <a:rPr lang="en-US" altLang="en-US" sz="1600" b="1" dirty="0">
                <a:solidFill>
                  <a:schemeClr val="bg1">
                    <a:lumMod val="50000"/>
                  </a:schemeClr>
                </a:solidFill>
              </a:rPr>
              <a:t> </a:t>
            </a:r>
            <a:r>
              <a:rPr lang="en-US" altLang="en-US" sz="1600" b="1" dirty="0" err="1">
                <a:solidFill>
                  <a:schemeClr val="bg1">
                    <a:lumMod val="50000"/>
                  </a:schemeClr>
                </a:solidFill>
              </a:rPr>
              <a:t>memisahkan</a:t>
            </a:r>
            <a:r>
              <a:rPr lang="en-US" altLang="en-US" sz="1600" b="1" dirty="0">
                <a:solidFill>
                  <a:schemeClr val="bg1">
                    <a:lumMod val="50000"/>
                  </a:schemeClr>
                </a:solidFill>
              </a:rPr>
              <a:t> </a:t>
            </a:r>
            <a:r>
              <a:rPr lang="en-US" altLang="en-US" sz="1600" b="1" dirty="0" err="1">
                <a:solidFill>
                  <a:schemeClr val="bg1">
                    <a:lumMod val="50000"/>
                  </a:schemeClr>
                </a:solidFill>
              </a:rPr>
              <a:t>buah</a:t>
            </a:r>
            <a:r>
              <a:rPr lang="en-US" altLang="en-US" sz="1600" b="1" dirty="0">
                <a:solidFill>
                  <a:schemeClr val="bg1">
                    <a:lumMod val="50000"/>
                  </a:schemeClr>
                </a:solidFill>
              </a:rPr>
              <a:t> yang </a:t>
            </a:r>
            <a:r>
              <a:rPr lang="en-US" altLang="en-US" sz="1600" b="1" dirty="0" err="1">
                <a:solidFill>
                  <a:schemeClr val="bg1">
                    <a:lumMod val="50000"/>
                  </a:schemeClr>
                </a:solidFill>
              </a:rPr>
              <a:t>masak</a:t>
            </a:r>
            <a:r>
              <a:rPr lang="en-US" altLang="en-US" sz="1600" b="1" dirty="0">
                <a:solidFill>
                  <a:schemeClr val="bg1">
                    <a:lumMod val="50000"/>
                  </a:schemeClr>
                </a:solidFill>
              </a:rPr>
              <a:t> dan </a:t>
            </a:r>
            <a:r>
              <a:rPr lang="en-US" altLang="en-US" sz="1600" b="1" dirty="0" err="1">
                <a:solidFill>
                  <a:schemeClr val="bg1">
                    <a:lumMod val="50000"/>
                  </a:schemeClr>
                </a:solidFill>
              </a:rPr>
              <a:t>belum</a:t>
            </a:r>
            <a:r>
              <a:rPr lang="en-US" altLang="en-US" sz="1600" b="1" dirty="0">
                <a:solidFill>
                  <a:schemeClr val="bg1">
                    <a:lumMod val="50000"/>
                  </a:schemeClr>
                </a:solidFill>
              </a:rPr>
              <a:t> </a:t>
            </a:r>
            <a:r>
              <a:rPr lang="en-US" altLang="en-US" sz="1600" b="1" dirty="0" err="1">
                <a:solidFill>
                  <a:schemeClr val="bg1">
                    <a:lumMod val="50000"/>
                  </a:schemeClr>
                </a:solidFill>
              </a:rPr>
              <a:t>masak</a:t>
            </a:r>
            <a:endParaRPr lang="en-US" altLang="en-US" sz="1600" b="1" dirty="0">
              <a:solidFill>
                <a:schemeClr val="bg1">
                  <a:lumMod val="50000"/>
                </a:schemeClr>
              </a:solidFill>
            </a:endParaRPr>
          </a:p>
        </p:txBody>
      </p:sp>
      <p:cxnSp>
        <p:nvCxnSpPr>
          <p:cNvPr id="5" name="Straight Arrow Connector 4">
            <a:extLst>
              <a:ext uri="{FF2B5EF4-FFF2-40B4-BE49-F238E27FC236}">
                <a16:creationId xmlns:a16="http://schemas.microsoft.com/office/drawing/2014/main" id="{631C7557-569B-4095-B7F8-CB28368593C5}"/>
              </a:ext>
            </a:extLst>
          </p:cNvPr>
          <p:cNvCxnSpPr/>
          <p:nvPr/>
        </p:nvCxnSpPr>
        <p:spPr>
          <a:xfrm>
            <a:off x="0" y="737432"/>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9218" name="Picture 2" descr="Petik merah untuk citarasa prima seduhan kopi – Pusat Penelitian Kopi dan  Kakao">
            <a:extLst>
              <a:ext uri="{FF2B5EF4-FFF2-40B4-BE49-F238E27FC236}">
                <a16:creationId xmlns:a16="http://schemas.microsoft.com/office/drawing/2014/main" id="{073574D6-FDCF-46ED-97B0-6B48C9F37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525" y="1436241"/>
            <a:ext cx="6127475" cy="4084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7FE15FD-BFDB-4C81-A940-92A858A020D1}"/>
              </a:ext>
            </a:extLst>
          </p:cNvPr>
          <p:cNvSpPr>
            <a:spLocks noGrp="1" noChangeArrowheads="1"/>
          </p:cNvSpPr>
          <p:nvPr>
            <p:ph type="title"/>
          </p:nvPr>
        </p:nvSpPr>
        <p:spPr>
          <a:xfrm>
            <a:off x="0" y="135905"/>
            <a:ext cx="3405809" cy="503237"/>
          </a:xfrm>
          <a:noFill/>
        </p:spPr>
        <p:txBody>
          <a:bodyPr/>
          <a:lstStyle/>
          <a:p>
            <a:pPr algn="l"/>
            <a:r>
              <a:rPr lang="en-US" altLang="en-US" sz="3200" b="1" dirty="0" err="1">
                <a:solidFill>
                  <a:schemeClr val="bg1">
                    <a:lumMod val="50000"/>
                  </a:schemeClr>
                </a:solidFill>
                <a:effectLst/>
                <a:latin typeface="Aharoni" panose="02010803020104030203" pitchFamily="2" charset="-79"/>
                <a:cs typeface="Aharoni" panose="02010803020104030203" pitchFamily="2" charset="-79"/>
              </a:rPr>
              <a:t>Sortasi</a:t>
            </a:r>
            <a:r>
              <a:rPr lang="en-US" altLang="en-US" sz="32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3200" b="1" dirty="0" err="1">
                <a:solidFill>
                  <a:schemeClr val="bg1">
                    <a:lumMod val="50000"/>
                  </a:schemeClr>
                </a:solidFill>
                <a:effectLst/>
                <a:latin typeface="Aharoni" panose="02010803020104030203" pitchFamily="2" charset="-79"/>
                <a:cs typeface="Aharoni" panose="02010803020104030203" pitchFamily="2" charset="-79"/>
              </a:rPr>
              <a:t>Basah</a:t>
            </a:r>
            <a:endParaRPr lang="en-US" altLang="en-US" sz="3200" b="1" dirty="0">
              <a:solidFill>
                <a:schemeClr val="bg1">
                  <a:lumMod val="50000"/>
                </a:schemeClr>
              </a:solidFill>
              <a:effectLst/>
              <a:latin typeface="Aharoni" panose="02010803020104030203" pitchFamily="2" charset="-79"/>
              <a:cs typeface="Aharoni" panose="02010803020104030203" pitchFamily="2" charset="-79"/>
            </a:endParaRPr>
          </a:p>
        </p:txBody>
      </p:sp>
      <p:sp>
        <p:nvSpPr>
          <p:cNvPr id="34819" name="Rectangle 3">
            <a:extLst>
              <a:ext uri="{FF2B5EF4-FFF2-40B4-BE49-F238E27FC236}">
                <a16:creationId xmlns:a16="http://schemas.microsoft.com/office/drawing/2014/main" id="{EFAB091A-B54C-462C-9DD7-3E8EED21687B}"/>
              </a:ext>
            </a:extLst>
          </p:cNvPr>
          <p:cNvSpPr>
            <a:spLocks noGrp="1" noChangeArrowheads="1"/>
          </p:cNvSpPr>
          <p:nvPr>
            <p:ph type="body" idx="1"/>
          </p:nvPr>
        </p:nvSpPr>
        <p:spPr>
          <a:xfrm>
            <a:off x="166138" y="1214093"/>
            <a:ext cx="5174488" cy="5184775"/>
          </a:xfrm>
          <a:noFill/>
        </p:spPr>
        <p:txBody>
          <a:bodyPr/>
          <a:lstStyle/>
          <a:p>
            <a:r>
              <a:rPr lang="en-US" altLang="en-US" sz="2400" b="1" dirty="0" err="1">
                <a:solidFill>
                  <a:schemeClr val="bg1">
                    <a:lumMod val="50000"/>
                  </a:schemeClr>
                </a:solidFill>
                <a:effectLst/>
              </a:rPr>
              <a:t>Sortasi</a:t>
            </a:r>
            <a:r>
              <a:rPr lang="en-US" altLang="en-US" sz="2400" b="1" dirty="0">
                <a:solidFill>
                  <a:schemeClr val="bg1">
                    <a:lumMod val="50000"/>
                  </a:schemeClr>
                </a:solidFill>
                <a:effectLst/>
              </a:rPr>
              <a:t> </a:t>
            </a:r>
            <a:r>
              <a:rPr lang="en-US" altLang="en-US" sz="2400" b="1" dirty="0" err="1">
                <a:solidFill>
                  <a:schemeClr val="bg1">
                    <a:lumMod val="50000"/>
                  </a:schemeClr>
                </a:solidFill>
                <a:effectLst/>
              </a:rPr>
              <a:t>Basah</a:t>
            </a:r>
            <a:r>
              <a:rPr lang="en-US" altLang="en-US" sz="2400" dirty="0">
                <a:solidFill>
                  <a:schemeClr val="bg1">
                    <a:lumMod val="50000"/>
                  </a:schemeClr>
                </a:solidFill>
                <a:effectLst/>
              </a:rPr>
              <a:t> : </a:t>
            </a:r>
            <a:r>
              <a:rPr lang="en-US" altLang="en-US" sz="2400" dirty="0">
                <a:solidFill>
                  <a:schemeClr val="bg1">
                    <a:lumMod val="50000"/>
                  </a:schemeClr>
                </a:solidFill>
                <a:effectLst/>
                <a:sym typeface="Symbol" panose="05050102010706020507" pitchFamily="18" charset="2"/>
              </a:rPr>
              <a:t></a:t>
            </a:r>
            <a:r>
              <a:rPr lang="en-US" altLang="en-US" sz="2400" dirty="0">
                <a:solidFill>
                  <a:schemeClr val="bg1">
                    <a:lumMod val="50000"/>
                  </a:schemeClr>
                </a:solidFill>
                <a:effectLst/>
              </a:rPr>
              <a:t> </a:t>
            </a:r>
            <a:r>
              <a:rPr lang="en-US" altLang="en-US" sz="2400" dirty="0" err="1">
                <a:solidFill>
                  <a:schemeClr val="bg1">
                    <a:lumMod val="50000"/>
                  </a:schemeClr>
                </a:solidFill>
                <a:effectLst/>
              </a:rPr>
              <a:t>dilakukan</a:t>
            </a:r>
            <a:r>
              <a:rPr lang="en-US" altLang="en-US" sz="2400" dirty="0">
                <a:solidFill>
                  <a:schemeClr val="bg1">
                    <a:lumMod val="50000"/>
                  </a:schemeClr>
                </a:solidFill>
                <a:effectLst/>
              </a:rPr>
              <a:t> di </a:t>
            </a:r>
            <a:r>
              <a:rPr lang="en-US" altLang="en-US" sz="2400" dirty="0" err="1">
                <a:solidFill>
                  <a:schemeClr val="bg1">
                    <a:lumMod val="50000"/>
                  </a:schemeClr>
                </a:solidFill>
                <a:effectLst/>
              </a:rPr>
              <a:t>pabrik</a:t>
            </a:r>
            <a:r>
              <a:rPr lang="en-US" altLang="en-US" sz="2400" dirty="0">
                <a:solidFill>
                  <a:schemeClr val="bg1">
                    <a:lumMod val="50000"/>
                  </a:schemeClr>
                </a:solidFill>
                <a:effectLst/>
              </a:rPr>
              <a:t>, </a:t>
            </a:r>
            <a:r>
              <a:rPr lang="en-US" altLang="en-US" sz="2400" dirty="0" err="1">
                <a:solidFill>
                  <a:schemeClr val="bg1">
                    <a:lumMod val="50000"/>
                  </a:schemeClr>
                </a:solidFill>
                <a:effectLst/>
              </a:rPr>
              <a:t>pemisahan</a:t>
            </a:r>
            <a:r>
              <a:rPr lang="en-US" altLang="en-US" sz="2400" dirty="0">
                <a:solidFill>
                  <a:schemeClr val="bg1">
                    <a:lumMod val="50000"/>
                  </a:schemeClr>
                </a:solidFill>
                <a:effectLst/>
              </a:rPr>
              <a:t> </a:t>
            </a:r>
            <a:r>
              <a:rPr lang="en-US" altLang="en-US" sz="2400" dirty="0" err="1">
                <a:solidFill>
                  <a:schemeClr val="bg1">
                    <a:lumMod val="50000"/>
                  </a:schemeClr>
                </a:solidFill>
                <a:effectLst/>
              </a:rPr>
              <a:t>berdasar</a:t>
            </a:r>
            <a:r>
              <a:rPr lang="en-US" altLang="en-US" sz="2400" dirty="0">
                <a:solidFill>
                  <a:schemeClr val="bg1">
                    <a:lumMod val="50000"/>
                  </a:schemeClr>
                </a:solidFill>
                <a:effectLst/>
              </a:rPr>
              <a:t> </a:t>
            </a:r>
            <a:r>
              <a:rPr lang="en-US" altLang="en-US" sz="2400" b="1" dirty="0" err="1">
                <a:solidFill>
                  <a:schemeClr val="bg1">
                    <a:lumMod val="50000"/>
                  </a:schemeClr>
                </a:solidFill>
                <a:effectLst/>
              </a:rPr>
              <a:t>Berat</a:t>
            </a:r>
            <a:r>
              <a:rPr lang="en-US" altLang="en-US" sz="2400" b="1" dirty="0">
                <a:solidFill>
                  <a:schemeClr val="bg1">
                    <a:lumMod val="50000"/>
                  </a:schemeClr>
                </a:solidFill>
                <a:effectLst/>
              </a:rPr>
              <a:t> </a:t>
            </a:r>
            <a:r>
              <a:rPr lang="en-US" altLang="en-US" sz="2400" b="1" dirty="0" err="1">
                <a:solidFill>
                  <a:schemeClr val="bg1">
                    <a:lumMod val="50000"/>
                  </a:schemeClr>
                </a:solidFill>
                <a:effectLst/>
              </a:rPr>
              <a:t>Jenis</a:t>
            </a:r>
            <a:r>
              <a:rPr lang="en-US" altLang="en-US" sz="2400" dirty="0">
                <a:solidFill>
                  <a:schemeClr val="bg1">
                    <a:lumMod val="50000"/>
                  </a:schemeClr>
                </a:solidFill>
                <a:effectLst/>
              </a:rPr>
              <a:t> </a:t>
            </a:r>
            <a:endParaRPr lang="en-US" altLang="en-US" sz="2400" b="1" dirty="0">
              <a:solidFill>
                <a:schemeClr val="bg1">
                  <a:lumMod val="50000"/>
                </a:schemeClr>
              </a:solidFill>
              <a:effectLst/>
            </a:endParaRPr>
          </a:p>
          <a:p>
            <a:r>
              <a:rPr lang="en-US" altLang="en-US" sz="2400" dirty="0" err="1">
                <a:solidFill>
                  <a:schemeClr val="bg1">
                    <a:lumMod val="50000"/>
                  </a:schemeClr>
                </a:solidFill>
                <a:effectLst/>
              </a:rPr>
              <a:t>buah</a:t>
            </a:r>
            <a:r>
              <a:rPr lang="en-US" altLang="en-US" sz="2400" dirty="0">
                <a:solidFill>
                  <a:schemeClr val="bg1">
                    <a:lumMod val="50000"/>
                  </a:schemeClr>
                </a:solidFill>
                <a:effectLst/>
              </a:rPr>
              <a:t> kopi </a:t>
            </a:r>
            <a:r>
              <a:rPr lang="en-US" altLang="en-US" sz="2400" b="1" dirty="0">
                <a:solidFill>
                  <a:schemeClr val="bg1">
                    <a:lumMod val="50000"/>
                  </a:schemeClr>
                </a:solidFill>
                <a:effectLst/>
              </a:rPr>
              <a:t>superior</a:t>
            </a:r>
            <a:r>
              <a:rPr lang="en-US" altLang="en-US" sz="2400" dirty="0">
                <a:solidFill>
                  <a:schemeClr val="bg1">
                    <a:lumMod val="50000"/>
                  </a:schemeClr>
                </a:solidFill>
                <a:effectLst/>
              </a:rPr>
              <a:t> </a:t>
            </a:r>
            <a:r>
              <a:rPr lang="en-US" altLang="en-US" sz="2400" dirty="0" err="1">
                <a:solidFill>
                  <a:schemeClr val="bg1">
                    <a:lumMod val="50000"/>
                  </a:schemeClr>
                </a:solidFill>
                <a:effectLst/>
              </a:rPr>
              <a:t>akan</a:t>
            </a:r>
            <a:r>
              <a:rPr lang="en-US" altLang="en-US" sz="2400" dirty="0">
                <a:solidFill>
                  <a:schemeClr val="bg1">
                    <a:lumMod val="50000"/>
                  </a:schemeClr>
                </a:solidFill>
                <a:effectLst/>
              </a:rPr>
              <a:t> </a:t>
            </a:r>
            <a:r>
              <a:rPr lang="en-US" altLang="en-US" sz="2400" b="1" dirty="0" err="1">
                <a:solidFill>
                  <a:schemeClr val="bg1">
                    <a:lumMod val="50000"/>
                  </a:schemeClr>
                </a:solidFill>
                <a:effectLst/>
              </a:rPr>
              <a:t>melayang</a:t>
            </a:r>
            <a:endParaRPr lang="en-US" altLang="en-US" sz="2400" b="1" dirty="0">
              <a:solidFill>
                <a:schemeClr val="bg1">
                  <a:lumMod val="50000"/>
                </a:schemeClr>
              </a:solidFill>
              <a:effectLst/>
            </a:endParaRPr>
          </a:p>
          <a:p>
            <a:r>
              <a:rPr lang="en-US" altLang="en-US" sz="2400" dirty="0" err="1">
                <a:solidFill>
                  <a:schemeClr val="bg1">
                    <a:lumMod val="50000"/>
                  </a:schemeClr>
                </a:solidFill>
                <a:effectLst/>
              </a:rPr>
              <a:t>buah</a:t>
            </a:r>
            <a:r>
              <a:rPr lang="en-US" altLang="en-US" sz="2400" dirty="0">
                <a:solidFill>
                  <a:schemeClr val="bg1">
                    <a:lumMod val="50000"/>
                  </a:schemeClr>
                </a:solidFill>
                <a:effectLst/>
              </a:rPr>
              <a:t> kopi </a:t>
            </a:r>
            <a:r>
              <a:rPr lang="en-US" altLang="en-US" sz="2400" b="1" dirty="0">
                <a:solidFill>
                  <a:schemeClr val="bg1">
                    <a:lumMod val="50000"/>
                  </a:schemeClr>
                </a:solidFill>
                <a:effectLst/>
              </a:rPr>
              <a:t>inferior</a:t>
            </a:r>
            <a:r>
              <a:rPr lang="en-US" altLang="en-US" sz="2400" dirty="0">
                <a:solidFill>
                  <a:schemeClr val="bg1">
                    <a:lumMod val="50000"/>
                  </a:schemeClr>
                </a:solidFill>
                <a:effectLst/>
              </a:rPr>
              <a:t> </a:t>
            </a:r>
            <a:r>
              <a:rPr lang="en-US" altLang="en-US" sz="2400" dirty="0" err="1">
                <a:solidFill>
                  <a:schemeClr val="bg1">
                    <a:lumMod val="50000"/>
                  </a:schemeClr>
                </a:solidFill>
                <a:effectLst/>
              </a:rPr>
              <a:t>akan</a:t>
            </a:r>
            <a:r>
              <a:rPr lang="en-US" altLang="en-US" sz="2400" dirty="0">
                <a:solidFill>
                  <a:schemeClr val="bg1">
                    <a:lumMod val="50000"/>
                  </a:schemeClr>
                </a:solidFill>
                <a:effectLst/>
              </a:rPr>
              <a:t> </a:t>
            </a:r>
            <a:r>
              <a:rPr lang="en-US" altLang="en-US" sz="2400" b="1" dirty="0" err="1">
                <a:solidFill>
                  <a:schemeClr val="bg1">
                    <a:lumMod val="50000"/>
                  </a:schemeClr>
                </a:solidFill>
                <a:effectLst/>
              </a:rPr>
              <a:t>mengapung</a:t>
            </a:r>
            <a:endParaRPr lang="en-US" altLang="en-US" sz="2400" b="1" dirty="0">
              <a:solidFill>
                <a:schemeClr val="bg1">
                  <a:lumMod val="50000"/>
                </a:schemeClr>
              </a:solidFill>
              <a:effectLst/>
            </a:endParaRPr>
          </a:p>
          <a:p>
            <a:r>
              <a:rPr lang="en-US" altLang="en-US" sz="2400" b="1" dirty="0" err="1">
                <a:solidFill>
                  <a:schemeClr val="bg1">
                    <a:lumMod val="50000"/>
                  </a:schemeClr>
                </a:solidFill>
                <a:effectLst/>
              </a:rPr>
              <a:t>kotoran</a:t>
            </a:r>
            <a:r>
              <a:rPr lang="en-US" altLang="en-US" sz="2400" dirty="0">
                <a:solidFill>
                  <a:schemeClr val="bg1">
                    <a:lumMod val="50000"/>
                  </a:schemeClr>
                </a:solidFill>
                <a:effectLst/>
              </a:rPr>
              <a:t> (</a:t>
            </a:r>
            <a:r>
              <a:rPr lang="en-US" altLang="en-US" sz="2400" dirty="0" err="1">
                <a:solidFill>
                  <a:schemeClr val="bg1">
                    <a:lumMod val="50000"/>
                  </a:schemeClr>
                </a:solidFill>
                <a:effectLst/>
              </a:rPr>
              <a:t>kerikil</a:t>
            </a:r>
            <a:r>
              <a:rPr lang="en-US" altLang="en-US" sz="2400" dirty="0">
                <a:solidFill>
                  <a:schemeClr val="bg1">
                    <a:lumMod val="50000"/>
                  </a:schemeClr>
                </a:solidFill>
                <a:effectLst/>
              </a:rPr>
              <a:t>/</a:t>
            </a:r>
            <a:r>
              <a:rPr lang="en-US" altLang="en-US" sz="2400" dirty="0" err="1">
                <a:solidFill>
                  <a:schemeClr val="bg1">
                    <a:lumMod val="50000"/>
                  </a:schemeClr>
                </a:solidFill>
                <a:effectLst/>
              </a:rPr>
              <a:t>tanah</a:t>
            </a:r>
            <a:r>
              <a:rPr lang="en-US" altLang="en-US" sz="2400" dirty="0">
                <a:solidFill>
                  <a:schemeClr val="bg1">
                    <a:lumMod val="50000"/>
                  </a:schemeClr>
                </a:solidFill>
                <a:effectLst/>
              </a:rPr>
              <a:t>) </a:t>
            </a:r>
            <a:r>
              <a:rPr lang="en-US" altLang="en-US" sz="2400" dirty="0" err="1">
                <a:solidFill>
                  <a:schemeClr val="bg1">
                    <a:lumMod val="50000"/>
                  </a:schemeClr>
                </a:solidFill>
                <a:effectLst/>
              </a:rPr>
              <a:t>akan</a:t>
            </a:r>
            <a:r>
              <a:rPr lang="en-US" altLang="en-US" sz="2400" dirty="0">
                <a:solidFill>
                  <a:schemeClr val="bg1">
                    <a:lumMod val="50000"/>
                  </a:schemeClr>
                </a:solidFill>
                <a:effectLst/>
              </a:rPr>
              <a:t> </a:t>
            </a:r>
            <a:r>
              <a:rPr lang="en-US" altLang="en-US" sz="2400" b="1" dirty="0" err="1">
                <a:solidFill>
                  <a:schemeClr val="bg1">
                    <a:lumMod val="50000"/>
                  </a:schemeClr>
                </a:solidFill>
                <a:effectLst/>
              </a:rPr>
              <a:t>turun</a:t>
            </a:r>
            <a:r>
              <a:rPr lang="en-US" altLang="en-US" sz="2400" b="1" dirty="0">
                <a:solidFill>
                  <a:schemeClr val="bg1">
                    <a:lumMod val="50000"/>
                  </a:schemeClr>
                </a:solidFill>
                <a:effectLst/>
              </a:rPr>
              <a:t> </a:t>
            </a:r>
            <a:r>
              <a:rPr lang="en-US" altLang="en-US" sz="2400" b="1" dirty="0" err="1">
                <a:solidFill>
                  <a:schemeClr val="bg1">
                    <a:lumMod val="50000"/>
                  </a:schemeClr>
                </a:solidFill>
                <a:effectLst/>
              </a:rPr>
              <a:t>ke</a:t>
            </a:r>
            <a:r>
              <a:rPr lang="en-US" altLang="en-US" sz="2400" b="1" dirty="0">
                <a:solidFill>
                  <a:schemeClr val="bg1">
                    <a:lumMod val="50000"/>
                  </a:schemeClr>
                </a:solidFill>
                <a:effectLst/>
              </a:rPr>
              <a:t> </a:t>
            </a:r>
            <a:r>
              <a:rPr lang="en-US" altLang="en-US" sz="2400" b="1" dirty="0" err="1">
                <a:solidFill>
                  <a:schemeClr val="bg1">
                    <a:lumMod val="50000"/>
                  </a:schemeClr>
                </a:solidFill>
                <a:effectLst/>
              </a:rPr>
              <a:t>bawah</a:t>
            </a:r>
            <a:endParaRPr lang="en-US" altLang="en-US" sz="2400" b="1" dirty="0">
              <a:solidFill>
                <a:schemeClr val="bg1">
                  <a:lumMod val="50000"/>
                </a:schemeClr>
              </a:solidFill>
              <a:effectLst/>
            </a:endParaRPr>
          </a:p>
        </p:txBody>
      </p:sp>
      <p:cxnSp>
        <p:nvCxnSpPr>
          <p:cNvPr id="4" name="Straight Arrow Connector 3">
            <a:extLst>
              <a:ext uri="{FF2B5EF4-FFF2-40B4-BE49-F238E27FC236}">
                <a16:creationId xmlns:a16="http://schemas.microsoft.com/office/drawing/2014/main" id="{52928E20-9BFD-49E9-85A9-B1518D88E918}"/>
              </a:ext>
            </a:extLst>
          </p:cNvPr>
          <p:cNvCxnSpPr/>
          <p:nvPr/>
        </p:nvCxnSpPr>
        <p:spPr>
          <a:xfrm>
            <a:off x="0" y="737432"/>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10242" name="Picture 2" descr="PROSES PENGOLAHAN KOPI DARI HULU KE HILIR – Coffeeland">
            <a:extLst>
              <a:ext uri="{FF2B5EF4-FFF2-40B4-BE49-F238E27FC236}">
                <a16:creationId xmlns:a16="http://schemas.microsoft.com/office/drawing/2014/main" id="{CC31A1B7-181D-4626-96B5-76CB19A3A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376" y="1585084"/>
            <a:ext cx="5110997" cy="3397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a:extLst>
              <a:ext uri="{FF2B5EF4-FFF2-40B4-BE49-F238E27FC236}">
                <a16:creationId xmlns:a16="http://schemas.microsoft.com/office/drawing/2014/main" id="{FCAD0C97-8263-42DA-98BA-9B81014DF29C}"/>
              </a:ext>
            </a:extLst>
          </p:cNvPr>
          <p:cNvSpPr>
            <a:spLocks noGrp="1" noChangeArrowheads="1"/>
          </p:cNvSpPr>
          <p:nvPr>
            <p:ph type="title"/>
          </p:nvPr>
        </p:nvSpPr>
        <p:spPr>
          <a:xfrm>
            <a:off x="1847850" y="274638"/>
            <a:ext cx="8362950" cy="6323012"/>
          </a:xfrm>
        </p:spPr>
        <p:txBody>
          <a:bodyPr/>
          <a:lstStyle/>
          <a:p>
            <a:endParaRPr lang="en-US" altLang="en-US" sz="2000"/>
          </a:p>
        </p:txBody>
      </p:sp>
      <p:pic>
        <p:nvPicPr>
          <p:cNvPr id="89094" name="Picture 6">
            <a:extLst>
              <a:ext uri="{FF2B5EF4-FFF2-40B4-BE49-F238E27FC236}">
                <a16:creationId xmlns:a16="http://schemas.microsoft.com/office/drawing/2014/main" id="{0723FA64-F07D-4C3D-A981-F13324BCD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88913"/>
            <a:ext cx="8351838" cy="5688012"/>
          </a:xfrm>
          <a:prstGeom prst="rect">
            <a:avLst/>
          </a:prstGeom>
          <a:noFill/>
          <a:extLst>
            <a:ext uri="{909E8E84-426E-40DD-AFC4-6F175D3DCCD1}">
              <a14:hiddenFill xmlns:a14="http://schemas.microsoft.com/office/drawing/2010/main">
                <a:solidFill>
                  <a:srgbClr val="FFFFFF"/>
                </a:solidFill>
              </a14:hiddenFill>
            </a:ext>
          </a:extLst>
        </p:spPr>
      </p:pic>
      <p:sp>
        <p:nvSpPr>
          <p:cNvPr id="89095" name="Oval 7">
            <a:extLst>
              <a:ext uri="{FF2B5EF4-FFF2-40B4-BE49-F238E27FC236}">
                <a16:creationId xmlns:a16="http://schemas.microsoft.com/office/drawing/2014/main" id="{F6239FC4-4B19-4B93-AF0F-5B1D86207523}"/>
              </a:ext>
            </a:extLst>
          </p:cNvPr>
          <p:cNvSpPr>
            <a:spLocks noChangeArrowheads="1"/>
          </p:cNvSpPr>
          <p:nvPr/>
        </p:nvSpPr>
        <p:spPr bwMode="auto">
          <a:xfrm>
            <a:off x="4440239" y="5876925"/>
            <a:ext cx="3887787" cy="647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800">
                <a:latin typeface="Arial" panose="020B0604020202020204" pitchFamily="34" charset="0"/>
              </a:rPr>
              <a:t>Alat sortasi basah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F2E44F4-51D6-425C-B10A-F0B405EF97FB}"/>
              </a:ext>
            </a:extLst>
          </p:cNvPr>
          <p:cNvSpPr>
            <a:spLocks noGrp="1" noChangeArrowheads="1"/>
          </p:cNvSpPr>
          <p:nvPr>
            <p:ph type="title"/>
          </p:nvPr>
        </p:nvSpPr>
        <p:spPr>
          <a:xfrm>
            <a:off x="251792" y="0"/>
            <a:ext cx="2520190" cy="620713"/>
          </a:xfrm>
          <a:noFill/>
        </p:spPr>
        <p:txBody>
          <a:bodyPr/>
          <a:lstStyle/>
          <a:p>
            <a:r>
              <a:rPr lang="en-US" altLang="en-US" sz="2800" b="1" dirty="0">
                <a:solidFill>
                  <a:schemeClr val="bg1">
                    <a:lumMod val="50000"/>
                  </a:schemeClr>
                </a:solidFill>
                <a:effectLst/>
              </a:rPr>
              <a:t>Pulping</a:t>
            </a:r>
          </a:p>
        </p:txBody>
      </p:sp>
      <p:sp>
        <p:nvSpPr>
          <p:cNvPr id="65539" name="Rectangle 3">
            <a:extLst>
              <a:ext uri="{FF2B5EF4-FFF2-40B4-BE49-F238E27FC236}">
                <a16:creationId xmlns:a16="http://schemas.microsoft.com/office/drawing/2014/main" id="{F062E9C1-4390-4927-886E-5275A377AC80}"/>
              </a:ext>
            </a:extLst>
          </p:cNvPr>
          <p:cNvSpPr>
            <a:spLocks noGrp="1" noChangeArrowheads="1"/>
          </p:cNvSpPr>
          <p:nvPr>
            <p:ph type="body" idx="1"/>
          </p:nvPr>
        </p:nvSpPr>
        <p:spPr>
          <a:xfrm>
            <a:off x="251792" y="765175"/>
            <a:ext cx="5989982" cy="6092825"/>
          </a:xfrm>
          <a:noFill/>
        </p:spPr>
        <p:txBody>
          <a:bodyPr/>
          <a:lstStyle/>
          <a:p>
            <a:pPr>
              <a:lnSpc>
                <a:spcPct val="90000"/>
              </a:lnSpc>
            </a:pPr>
            <a:endParaRPr lang="en-US" altLang="en-US" sz="2800" dirty="0">
              <a:solidFill>
                <a:schemeClr val="bg1">
                  <a:lumMod val="50000"/>
                </a:schemeClr>
              </a:solidFill>
              <a:effectLst/>
              <a:latin typeface="Arial" panose="020B0604020202020204" pitchFamily="34" charset="0"/>
            </a:endParaRPr>
          </a:p>
          <a:p>
            <a:pPr>
              <a:lnSpc>
                <a:spcPct val="90000"/>
              </a:lnSpc>
            </a:pPr>
            <a:r>
              <a:rPr lang="en-US" altLang="en-US" sz="2800" dirty="0" err="1">
                <a:solidFill>
                  <a:schemeClr val="bg1">
                    <a:lumMod val="50000"/>
                  </a:schemeClr>
                </a:solidFill>
                <a:effectLst/>
                <a:latin typeface="Arial" panose="020B0604020202020204" pitchFamily="34" charset="0"/>
              </a:rPr>
              <a:t>Pengupasan</a:t>
            </a:r>
            <a:r>
              <a:rPr lang="en-US" altLang="en-US" sz="2800" dirty="0">
                <a:solidFill>
                  <a:schemeClr val="bg1">
                    <a:lumMod val="50000"/>
                  </a:schemeClr>
                </a:solidFill>
                <a:effectLst/>
                <a:latin typeface="Arial" panose="020B0604020202020204" pitchFamily="34" charset="0"/>
              </a:rPr>
              <a:t> </a:t>
            </a:r>
            <a:r>
              <a:rPr lang="en-US" altLang="en-US" sz="2800" b="1" dirty="0">
                <a:solidFill>
                  <a:schemeClr val="bg1">
                    <a:lumMod val="50000"/>
                  </a:schemeClr>
                </a:solidFill>
                <a:effectLst/>
                <a:latin typeface="Arial" panose="020B0604020202020204" pitchFamily="34" charset="0"/>
              </a:rPr>
              <a:t>epicarp dan mesocarp</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dengan</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mesin</a:t>
            </a:r>
            <a:r>
              <a:rPr lang="en-US" altLang="en-US" sz="2800" dirty="0">
                <a:solidFill>
                  <a:schemeClr val="bg1">
                    <a:lumMod val="50000"/>
                  </a:schemeClr>
                </a:solidFill>
                <a:effectLst/>
                <a:latin typeface="Arial" panose="020B0604020202020204" pitchFamily="34" charset="0"/>
              </a:rPr>
              <a:t> pulper. Alat </a:t>
            </a:r>
            <a:r>
              <a:rPr lang="en-US" altLang="en-US" sz="2800" dirty="0" err="1">
                <a:solidFill>
                  <a:schemeClr val="bg1">
                    <a:lumMod val="50000"/>
                  </a:schemeClr>
                </a:solidFill>
                <a:effectLst/>
                <a:latin typeface="Arial" panose="020B0604020202020204" pitchFamily="34" charset="0"/>
              </a:rPr>
              <a:t>digunakan</a:t>
            </a:r>
            <a:r>
              <a:rPr lang="en-US" altLang="en-US" sz="2800" dirty="0">
                <a:solidFill>
                  <a:schemeClr val="bg1">
                    <a:lumMod val="50000"/>
                  </a:schemeClr>
                </a:solidFill>
                <a:effectLst/>
                <a:latin typeface="Arial" panose="020B0604020202020204" pitchFamily="34" charset="0"/>
              </a:rPr>
              <a:t> : </a:t>
            </a:r>
            <a:r>
              <a:rPr lang="en-US" altLang="en-US" sz="2800" b="1" dirty="0">
                <a:solidFill>
                  <a:schemeClr val="bg1">
                    <a:lumMod val="50000"/>
                  </a:schemeClr>
                </a:solidFill>
                <a:effectLst/>
                <a:latin typeface="Arial" panose="020B0604020202020204" pitchFamily="34" charset="0"/>
              </a:rPr>
              <a:t>Vis pulper/ </a:t>
            </a:r>
            <a:r>
              <a:rPr lang="en-US" altLang="en-US" sz="2800" b="1" dirty="0" err="1">
                <a:solidFill>
                  <a:schemeClr val="bg1">
                    <a:lumMod val="50000"/>
                  </a:schemeClr>
                </a:solidFill>
                <a:effectLst/>
                <a:latin typeface="Arial" panose="020B0604020202020204" pitchFamily="34" charset="0"/>
              </a:rPr>
              <a:t>Raung</a:t>
            </a:r>
            <a:r>
              <a:rPr lang="en-US" altLang="en-US" sz="2800" b="1" dirty="0">
                <a:solidFill>
                  <a:schemeClr val="bg1">
                    <a:lumMod val="50000"/>
                  </a:schemeClr>
                </a:solidFill>
                <a:effectLst/>
                <a:latin typeface="Arial" panose="020B0604020202020204" pitchFamily="34" charset="0"/>
              </a:rPr>
              <a:t> Pulper</a:t>
            </a:r>
          </a:p>
          <a:p>
            <a:pPr>
              <a:lnSpc>
                <a:spcPct val="90000"/>
              </a:lnSpc>
            </a:pPr>
            <a:r>
              <a:rPr lang="en-US" altLang="en-US" sz="2800" b="1" dirty="0">
                <a:solidFill>
                  <a:schemeClr val="bg1">
                    <a:lumMod val="50000"/>
                  </a:schemeClr>
                </a:solidFill>
                <a:effectLst/>
                <a:latin typeface="Arial" panose="020B0604020202020204" pitchFamily="34" charset="0"/>
              </a:rPr>
              <a:t>Vis pulper</a:t>
            </a:r>
            <a:r>
              <a:rPr lang="en-US" altLang="en-US" sz="2800" dirty="0">
                <a:solidFill>
                  <a:schemeClr val="bg1">
                    <a:lumMod val="50000"/>
                  </a:schemeClr>
                </a:solidFill>
                <a:effectLst/>
                <a:latin typeface="Arial" panose="020B0604020202020204" pitchFamily="34" charset="0"/>
              </a:rPr>
              <a:t> </a:t>
            </a:r>
            <a:r>
              <a:rPr lang="en-US" altLang="en-US" sz="2800" dirty="0">
                <a:solidFill>
                  <a:schemeClr val="bg1">
                    <a:lumMod val="50000"/>
                  </a:schemeClr>
                </a:solidFill>
                <a:effectLst/>
                <a:latin typeface="Arial" panose="020B0604020202020204" pitchFamily="34" charset="0"/>
                <a:sym typeface="Wingdings" panose="05000000000000000000" pitchFamily="2" charset="2"/>
              </a:rPr>
              <a:t></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biji</a:t>
            </a:r>
            <a:r>
              <a:rPr lang="en-US" altLang="en-US" sz="2800" dirty="0">
                <a:solidFill>
                  <a:schemeClr val="bg1">
                    <a:lumMod val="50000"/>
                  </a:schemeClr>
                </a:solidFill>
                <a:effectLst/>
                <a:latin typeface="Arial" panose="020B0604020202020204" pitchFamily="34" charset="0"/>
              </a:rPr>
              <a:t> kopi </a:t>
            </a:r>
            <a:r>
              <a:rPr lang="en-US" altLang="en-US" sz="2800" dirty="0" err="1">
                <a:solidFill>
                  <a:schemeClr val="bg1">
                    <a:lumMod val="50000"/>
                  </a:schemeClr>
                </a:solidFill>
                <a:effectLst/>
                <a:latin typeface="Arial" panose="020B0604020202020204" pitchFamily="34" charset="0"/>
              </a:rPr>
              <a:t>hasil</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pengupasannya</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masih</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ada</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bagian</a:t>
            </a:r>
            <a:r>
              <a:rPr lang="en-US" altLang="en-US" sz="2800" dirty="0">
                <a:solidFill>
                  <a:schemeClr val="bg1">
                    <a:lumMod val="50000"/>
                  </a:schemeClr>
                </a:solidFill>
                <a:effectLst/>
                <a:latin typeface="Arial" panose="020B0604020202020204" pitchFamily="34" charset="0"/>
              </a:rPr>
              <a:t> mesocarp (</a:t>
            </a:r>
            <a:r>
              <a:rPr lang="en-US" altLang="en-US" sz="2800" dirty="0" err="1">
                <a:solidFill>
                  <a:schemeClr val="bg1">
                    <a:lumMod val="50000"/>
                  </a:schemeClr>
                </a:solidFill>
                <a:effectLst/>
                <a:latin typeface="Arial" panose="020B0604020202020204" pitchFamily="34" charset="0"/>
              </a:rPr>
              <a:t>lendir</a:t>
            </a:r>
            <a:r>
              <a:rPr lang="en-US" altLang="en-US" sz="2800" dirty="0">
                <a:solidFill>
                  <a:schemeClr val="bg1">
                    <a:lumMod val="50000"/>
                  </a:schemeClr>
                </a:solidFill>
                <a:effectLst/>
                <a:latin typeface="Arial" panose="020B0604020202020204" pitchFamily="34" charset="0"/>
              </a:rPr>
              <a:t>) </a:t>
            </a:r>
          </a:p>
          <a:p>
            <a:pPr>
              <a:lnSpc>
                <a:spcPct val="90000"/>
              </a:lnSpc>
            </a:pPr>
            <a:r>
              <a:rPr lang="en-US" altLang="en-US" sz="2800" b="1" dirty="0" err="1">
                <a:solidFill>
                  <a:schemeClr val="bg1">
                    <a:lumMod val="50000"/>
                  </a:schemeClr>
                </a:solidFill>
                <a:effectLst/>
                <a:latin typeface="Arial" panose="020B0604020202020204" pitchFamily="34" charset="0"/>
              </a:rPr>
              <a:t>Raung</a:t>
            </a:r>
            <a:r>
              <a:rPr lang="en-US" altLang="en-US" sz="2800" b="1" dirty="0">
                <a:solidFill>
                  <a:schemeClr val="bg1">
                    <a:lumMod val="50000"/>
                  </a:schemeClr>
                </a:solidFill>
                <a:effectLst/>
                <a:latin typeface="Arial" panose="020B0604020202020204" pitchFamily="34" charset="0"/>
              </a:rPr>
              <a:t> pulper</a:t>
            </a:r>
            <a:r>
              <a:rPr lang="en-US" altLang="en-US" sz="2800" dirty="0">
                <a:solidFill>
                  <a:schemeClr val="bg1">
                    <a:lumMod val="50000"/>
                  </a:schemeClr>
                </a:solidFill>
                <a:effectLst/>
                <a:latin typeface="Arial" panose="020B0604020202020204" pitchFamily="34" charset="0"/>
              </a:rPr>
              <a:t> </a:t>
            </a:r>
            <a:r>
              <a:rPr lang="en-US" altLang="en-US" sz="2800" dirty="0">
                <a:solidFill>
                  <a:schemeClr val="bg1">
                    <a:lumMod val="50000"/>
                  </a:schemeClr>
                </a:solidFill>
                <a:effectLst/>
                <a:latin typeface="Arial" panose="020B0604020202020204" pitchFamily="34" charset="0"/>
                <a:sym typeface="Wingdings" panose="05000000000000000000" pitchFamily="2" charset="2"/>
              </a:rPr>
              <a:t></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biji</a:t>
            </a:r>
            <a:r>
              <a:rPr lang="en-US" altLang="en-US" sz="2800" dirty="0">
                <a:solidFill>
                  <a:schemeClr val="bg1">
                    <a:lumMod val="50000"/>
                  </a:schemeClr>
                </a:solidFill>
                <a:effectLst/>
                <a:latin typeface="Arial" panose="020B0604020202020204" pitchFamily="34" charset="0"/>
              </a:rPr>
              <a:t> kopi </a:t>
            </a:r>
            <a:r>
              <a:rPr lang="en-US" altLang="en-US" sz="2800" dirty="0" err="1">
                <a:solidFill>
                  <a:schemeClr val="bg1">
                    <a:lumMod val="50000"/>
                  </a:schemeClr>
                </a:solidFill>
                <a:effectLst/>
                <a:latin typeface="Arial" panose="020B0604020202020204" pitchFamily="34" charset="0"/>
              </a:rPr>
              <a:t>hasil</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pengupasan</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tidak</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perlu</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dilakukan</a:t>
            </a:r>
            <a:r>
              <a:rPr lang="en-US" altLang="en-US" sz="2800" dirty="0">
                <a:solidFill>
                  <a:schemeClr val="bg1">
                    <a:lumMod val="50000"/>
                  </a:schemeClr>
                </a:solidFill>
                <a:effectLst/>
                <a:latin typeface="Arial" panose="020B0604020202020204" pitchFamily="34" charset="0"/>
              </a:rPr>
              <a:t> </a:t>
            </a:r>
            <a:r>
              <a:rPr lang="en-US" altLang="en-US" sz="2800" dirty="0" err="1">
                <a:solidFill>
                  <a:schemeClr val="bg1">
                    <a:lumMod val="50000"/>
                  </a:schemeClr>
                </a:solidFill>
                <a:effectLst/>
                <a:latin typeface="Arial" panose="020B0604020202020204" pitchFamily="34" charset="0"/>
              </a:rPr>
              <a:t>fermentasi</a:t>
            </a:r>
            <a:endParaRPr lang="en-US" altLang="en-US" sz="2800" dirty="0">
              <a:solidFill>
                <a:schemeClr val="bg1">
                  <a:lumMod val="50000"/>
                </a:schemeClr>
              </a:solidFill>
              <a:effectLst/>
              <a:latin typeface="Arial" panose="020B0604020202020204" pitchFamily="34" charset="0"/>
            </a:endParaRPr>
          </a:p>
        </p:txBody>
      </p:sp>
      <p:cxnSp>
        <p:nvCxnSpPr>
          <p:cNvPr id="4" name="Straight Arrow Connector 3">
            <a:extLst>
              <a:ext uri="{FF2B5EF4-FFF2-40B4-BE49-F238E27FC236}">
                <a16:creationId xmlns:a16="http://schemas.microsoft.com/office/drawing/2014/main" id="{FFEDD9BE-10D0-4BAB-8F8D-DE819241BC01}"/>
              </a:ext>
            </a:extLst>
          </p:cNvPr>
          <p:cNvCxnSpPr/>
          <p:nvPr/>
        </p:nvCxnSpPr>
        <p:spPr>
          <a:xfrm>
            <a:off x="0" y="620713"/>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11266" name="Picture 2" descr="Ini Proses Full Wash dan Semi Wash Pada Kopi">
            <a:extLst>
              <a:ext uri="{FF2B5EF4-FFF2-40B4-BE49-F238E27FC236}">
                <a16:creationId xmlns:a16="http://schemas.microsoft.com/office/drawing/2014/main" id="{47D335E9-D3B9-4738-AB1D-FAF8794F1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381" y="1356071"/>
            <a:ext cx="5238750" cy="393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a:extLst>
              <a:ext uri="{FF2B5EF4-FFF2-40B4-BE49-F238E27FC236}">
                <a16:creationId xmlns:a16="http://schemas.microsoft.com/office/drawing/2014/main" id="{4D9270AC-9EBD-4B4B-BAAE-1F9D9F1F2DFC}"/>
              </a:ext>
            </a:extLst>
          </p:cNvPr>
          <p:cNvSpPr>
            <a:spLocks noGrp="1" noChangeArrowheads="1"/>
          </p:cNvSpPr>
          <p:nvPr>
            <p:ph type="title"/>
          </p:nvPr>
        </p:nvSpPr>
        <p:spPr>
          <a:xfrm>
            <a:off x="1847850" y="277813"/>
            <a:ext cx="8362950" cy="6246812"/>
          </a:xfrm>
        </p:spPr>
        <p:txBody>
          <a:bodyPr/>
          <a:lstStyle/>
          <a:p>
            <a:endParaRPr lang="en-US" altLang="en-US"/>
          </a:p>
        </p:txBody>
      </p:sp>
      <p:pic>
        <p:nvPicPr>
          <p:cNvPr id="162821" name="Picture 5">
            <a:extLst>
              <a:ext uri="{FF2B5EF4-FFF2-40B4-BE49-F238E27FC236}">
                <a16:creationId xmlns:a16="http://schemas.microsoft.com/office/drawing/2014/main" id="{E914354D-10F4-41F1-8D3F-F2CC6658D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333376"/>
            <a:ext cx="8351838" cy="6119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a:extLst>
              <a:ext uri="{FF2B5EF4-FFF2-40B4-BE49-F238E27FC236}">
                <a16:creationId xmlns:a16="http://schemas.microsoft.com/office/drawing/2014/main" id="{98CB0430-EE4D-44F1-BAE2-7870F278DD5A}"/>
              </a:ext>
            </a:extLst>
          </p:cNvPr>
          <p:cNvSpPr>
            <a:spLocks noGrp="1" noChangeArrowheads="1"/>
          </p:cNvSpPr>
          <p:nvPr>
            <p:ph type="title"/>
          </p:nvPr>
        </p:nvSpPr>
        <p:spPr>
          <a:xfrm>
            <a:off x="1774826" y="277814"/>
            <a:ext cx="8435975" cy="6319837"/>
          </a:xfrm>
        </p:spPr>
        <p:txBody>
          <a:bodyPr/>
          <a:lstStyle/>
          <a:p>
            <a:endParaRPr lang="en-US" altLang="en-US"/>
          </a:p>
        </p:txBody>
      </p:sp>
      <p:pic>
        <p:nvPicPr>
          <p:cNvPr id="164869" name="Picture 5">
            <a:extLst>
              <a:ext uri="{FF2B5EF4-FFF2-40B4-BE49-F238E27FC236}">
                <a16:creationId xmlns:a16="http://schemas.microsoft.com/office/drawing/2014/main" id="{ED990750-DCFB-48FE-991B-42825DD0E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3AC9-95A3-4D23-B8E4-E3DAAF36EEC1}"/>
              </a:ext>
            </a:extLst>
          </p:cNvPr>
          <p:cNvSpPr>
            <a:spLocks noGrp="1"/>
          </p:cNvSpPr>
          <p:nvPr>
            <p:ph type="title"/>
          </p:nvPr>
        </p:nvSpPr>
        <p:spPr>
          <a:xfrm>
            <a:off x="30874" y="0"/>
            <a:ext cx="4939748" cy="1325563"/>
          </a:xfrm>
        </p:spPr>
        <p:txBody>
          <a:bodyPr/>
          <a:lstStyle/>
          <a:p>
            <a:r>
              <a:rPr lang="en-US" dirty="0">
                <a:latin typeface="Aharoni" panose="02010803020104030203" pitchFamily="2" charset="-79"/>
                <a:cs typeface="Aharoni" panose="02010803020104030203" pitchFamily="2" charset="-79"/>
              </a:rPr>
              <a:t>Kopi di Indonesia</a:t>
            </a:r>
            <a:endParaRPr lang="en-ID"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CD325BAA-B2F4-4445-918C-833AADEBE5DC}"/>
              </a:ext>
            </a:extLst>
          </p:cNvPr>
          <p:cNvSpPr>
            <a:spLocks noGrp="1"/>
          </p:cNvSpPr>
          <p:nvPr>
            <p:ph idx="1"/>
          </p:nvPr>
        </p:nvSpPr>
        <p:spPr>
          <a:xfrm>
            <a:off x="159026" y="1486727"/>
            <a:ext cx="5340627" cy="5006148"/>
          </a:xfrm>
        </p:spPr>
        <p:txBody>
          <a:bodyPr>
            <a:normAutofit fontScale="77500" lnSpcReduction="20000"/>
          </a:bodyPr>
          <a:lstStyle/>
          <a:p>
            <a:pPr>
              <a:buFontTx/>
              <a:buChar char="-"/>
            </a:pPr>
            <a:r>
              <a:rPr lang="en-US" altLang="en-US" dirty="0" err="1"/>
              <a:t>Sumber</a:t>
            </a:r>
            <a:r>
              <a:rPr lang="en-US" altLang="en-US" dirty="0"/>
              <a:t> </a:t>
            </a:r>
            <a:r>
              <a:rPr lang="en-US" altLang="en-US" dirty="0" err="1"/>
              <a:t>devisa</a:t>
            </a:r>
            <a:r>
              <a:rPr lang="en-US" altLang="en-US" dirty="0"/>
              <a:t> negara</a:t>
            </a:r>
          </a:p>
          <a:p>
            <a:pPr>
              <a:buFontTx/>
              <a:buChar char="-"/>
            </a:pPr>
            <a:r>
              <a:rPr lang="en-US" altLang="en-US" dirty="0" err="1"/>
              <a:t>Diekspor</a:t>
            </a:r>
            <a:r>
              <a:rPr lang="en-US" altLang="en-US" dirty="0"/>
              <a:t> </a:t>
            </a:r>
            <a:r>
              <a:rPr lang="en-US" altLang="en-US" dirty="0" err="1"/>
              <a:t>dalam</a:t>
            </a:r>
            <a:r>
              <a:rPr lang="en-US" altLang="en-US" dirty="0"/>
              <a:t> </a:t>
            </a:r>
            <a:r>
              <a:rPr lang="en-US" altLang="en-US" dirty="0" err="1"/>
              <a:t>bentuk</a:t>
            </a:r>
            <a:r>
              <a:rPr lang="en-US" altLang="en-US" dirty="0"/>
              <a:t> primer (</a:t>
            </a:r>
            <a:r>
              <a:rPr lang="en-US" altLang="en-US" i="1" dirty="0"/>
              <a:t>on farm</a:t>
            </a:r>
            <a:r>
              <a:rPr lang="en-US" altLang="en-US" dirty="0"/>
              <a:t>)</a:t>
            </a:r>
          </a:p>
          <a:p>
            <a:pPr>
              <a:buFontTx/>
              <a:buChar char="-"/>
            </a:pPr>
            <a:r>
              <a:rPr lang="en-US" altLang="en-US" dirty="0" err="1"/>
              <a:t>Menduduki</a:t>
            </a:r>
            <a:r>
              <a:rPr lang="en-US" altLang="en-US" dirty="0"/>
              <a:t> </a:t>
            </a:r>
            <a:r>
              <a:rPr lang="en-US" altLang="en-US" dirty="0" err="1"/>
              <a:t>urutan</a:t>
            </a:r>
            <a:r>
              <a:rPr lang="en-US" altLang="en-US" dirty="0"/>
              <a:t> </a:t>
            </a:r>
            <a:r>
              <a:rPr lang="en-US" altLang="en-US" dirty="0" err="1"/>
              <a:t>keempat</a:t>
            </a:r>
            <a:r>
              <a:rPr lang="en-US" altLang="en-US" dirty="0"/>
              <a:t> </a:t>
            </a:r>
            <a:r>
              <a:rPr lang="en-US" altLang="en-US" dirty="0" err="1"/>
              <a:t>sesudah</a:t>
            </a:r>
            <a:r>
              <a:rPr lang="en-US" altLang="en-US" dirty="0"/>
              <a:t> </a:t>
            </a:r>
            <a:r>
              <a:rPr lang="en-US" altLang="en-US" dirty="0" err="1"/>
              <a:t>kayu</a:t>
            </a:r>
            <a:r>
              <a:rPr lang="en-US" altLang="en-US" dirty="0"/>
              <a:t>,</a:t>
            </a:r>
          </a:p>
          <a:p>
            <a:pPr>
              <a:buNone/>
            </a:pPr>
            <a:r>
              <a:rPr lang="en-US" altLang="en-US" dirty="0"/>
              <a:t>   </a:t>
            </a:r>
            <a:r>
              <a:rPr lang="en-US" altLang="en-US" dirty="0" err="1"/>
              <a:t>karet</a:t>
            </a:r>
            <a:r>
              <a:rPr lang="en-US" altLang="en-US" dirty="0"/>
              <a:t> dan </a:t>
            </a:r>
            <a:r>
              <a:rPr lang="en-US" altLang="en-US" dirty="0" err="1"/>
              <a:t>kelapa</a:t>
            </a:r>
            <a:r>
              <a:rPr lang="en-US" altLang="en-US" dirty="0"/>
              <a:t> </a:t>
            </a:r>
            <a:r>
              <a:rPr lang="en-US" altLang="en-US" dirty="0" err="1"/>
              <a:t>sawit</a:t>
            </a:r>
            <a:endParaRPr lang="en-US" altLang="en-US" dirty="0"/>
          </a:p>
          <a:p>
            <a:pPr>
              <a:buFontTx/>
              <a:buChar char="-"/>
            </a:pPr>
            <a:r>
              <a:rPr lang="en-US" altLang="en-US" dirty="0" err="1"/>
              <a:t>Produsen</a:t>
            </a:r>
            <a:r>
              <a:rPr lang="en-US" altLang="en-US" dirty="0"/>
              <a:t> </a:t>
            </a:r>
            <a:r>
              <a:rPr lang="en-US" altLang="en-US" dirty="0" err="1"/>
              <a:t>keempat</a:t>
            </a:r>
            <a:r>
              <a:rPr lang="en-US" altLang="en-US" dirty="0"/>
              <a:t> </a:t>
            </a:r>
            <a:r>
              <a:rPr lang="en-US" altLang="en-US" dirty="0" err="1"/>
              <a:t>sesudah</a:t>
            </a:r>
            <a:r>
              <a:rPr lang="en-US" altLang="en-US" dirty="0"/>
              <a:t> </a:t>
            </a:r>
            <a:r>
              <a:rPr lang="en-US" altLang="en-US" dirty="0" err="1"/>
              <a:t>Brasil</a:t>
            </a:r>
            <a:r>
              <a:rPr lang="en-US" altLang="en-US" dirty="0"/>
              <a:t>, Colombia, Vietnam</a:t>
            </a:r>
          </a:p>
          <a:p>
            <a:pPr>
              <a:buFontTx/>
              <a:buChar char="-"/>
            </a:pPr>
            <a:r>
              <a:rPr lang="en-US" altLang="en-US" dirty="0"/>
              <a:t>Sentra </a:t>
            </a:r>
            <a:r>
              <a:rPr lang="en-US" altLang="en-US" dirty="0" err="1"/>
              <a:t>produksi</a:t>
            </a:r>
            <a:r>
              <a:rPr lang="en-US" altLang="en-US" dirty="0"/>
              <a:t> : </a:t>
            </a:r>
            <a:r>
              <a:rPr lang="en-US" altLang="en-US" dirty="0" err="1"/>
              <a:t>Sumut</a:t>
            </a:r>
            <a:r>
              <a:rPr lang="en-US" altLang="en-US" dirty="0"/>
              <a:t>, </a:t>
            </a:r>
            <a:r>
              <a:rPr lang="en-US" altLang="en-US" dirty="0" err="1"/>
              <a:t>Sumsel</a:t>
            </a:r>
            <a:r>
              <a:rPr lang="en-US" altLang="en-US" dirty="0"/>
              <a:t>, Bengkulu, Aceh, Lampung, </a:t>
            </a:r>
            <a:r>
              <a:rPr lang="en-US" altLang="en-US" dirty="0" err="1"/>
              <a:t>Jatim</a:t>
            </a:r>
            <a:r>
              <a:rPr lang="en-US" altLang="en-US" dirty="0"/>
              <a:t>, NTT, </a:t>
            </a:r>
            <a:r>
              <a:rPr lang="en-US" altLang="en-US" dirty="0" err="1"/>
              <a:t>Sulsel</a:t>
            </a:r>
            <a:r>
              <a:rPr lang="en-US" altLang="en-US" dirty="0"/>
              <a:t>, ± 71 % Robusta</a:t>
            </a:r>
          </a:p>
          <a:p>
            <a:pPr>
              <a:buFontTx/>
              <a:buChar char="-"/>
            </a:pPr>
            <a:r>
              <a:rPr lang="en-US" altLang="en-US" dirty="0" err="1"/>
              <a:t>Penghasil</a:t>
            </a:r>
            <a:r>
              <a:rPr lang="en-US" altLang="en-US" dirty="0"/>
              <a:t> kopi Robusta </a:t>
            </a:r>
            <a:r>
              <a:rPr lang="en-US" altLang="en-US" dirty="0" err="1"/>
              <a:t>terbesar</a:t>
            </a:r>
            <a:r>
              <a:rPr lang="en-US" altLang="en-US" dirty="0"/>
              <a:t> dunia (± 23,6 %)</a:t>
            </a:r>
          </a:p>
          <a:p>
            <a:pPr>
              <a:buFontTx/>
              <a:buChar char="-"/>
            </a:pPr>
            <a:r>
              <a:rPr lang="en-US" altLang="en-US" dirty="0"/>
              <a:t>Kopi Robusta </a:t>
            </a:r>
            <a:r>
              <a:rPr lang="en-US" altLang="en-US" dirty="0" err="1"/>
              <a:t>memiliki</a:t>
            </a:r>
            <a:r>
              <a:rPr lang="en-US" altLang="en-US" dirty="0"/>
              <a:t> </a:t>
            </a:r>
            <a:r>
              <a:rPr lang="en-US" altLang="en-US" dirty="0" err="1"/>
              <a:t>keunggulan</a:t>
            </a:r>
            <a:r>
              <a:rPr lang="en-US" altLang="en-US" dirty="0"/>
              <a:t> </a:t>
            </a:r>
            <a:r>
              <a:rPr lang="en-US" altLang="en-US" dirty="0" err="1"/>
              <a:t>kompetitif</a:t>
            </a:r>
            <a:r>
              <a:rPr lang="en-US" altLang="en-US" dirty="0"/>
              <a:t> (body dan flavor </a:t>
            </a:r>
            <a:r>
              <a:rPr lang="en-US" altLang="en-US" dirty="0" err="1"/>
              <a:t>kuat</a:t>
            </a:r>
            <a:r>
              <a:rPr lang="en-US" altLang="en-US" dirty="0"/>
              <a:t>), </a:t>
            </a:r>
            <a:r>
              <a:rPr lang="en-US" altLang="en-US" dirty="0" err="1"/>
              <a:t>sehingga</a:t>
            </a:r>
            <a:r>
              <a:rPr lang="en-US" altLang="en-US" dirty="0"/>
              <a:t> </a:t>
            </a:r>
            <a:r>
              <a:rPr lang="en-US" altLang="en-US" dirty="0" err="1"/>
              <a:t>cocok</a:t>
            </a:r>
            <a:r>
              <a:rPr lang="en-US" altLang="en-US" dirty="0"/>
              <a:t> </a:t>
            </a:r>
            <a:r>
              <a:rPr lang="en-US" altLang="en-US" dirty="0" err="1"/>
              <a:t>untuk</a:t>
            </a:r>
            <a:r>
              <a:rPr lang="en-US" altLang="en-US" dirty="0"/>
              <a:t> blending</a:t>
            </a:r>
          </a:p>
          <a:p>
            <a:pPr>
              <a:buFontTx/>
              <a:buChar char="-"/>
            </a:pPr>
            <a:r>
              <a:rPr lang="en-US" altLang="en-US" dirty="0" err="1"/>
              <a:t>Merupakan</a:t>
            </a:r>
            <a:r>
              <a:rPr lang="en-US" altLang="en-US" dirty="0"/>
              <a:t> </a:t>
            </a:r>
            <a:r>
              <a:rPr lang="en-US" altLang="en-US" dirty="0" err="1"/>
              <a:t>komoditi</a:t>
            </a:r>
            <a:r>
              <a:rPr lang="en-US" altLang="en-US" dirty="0"/>
              <a:t> </a:t>
            </a:r>
            <a:r>
              <a:rPr lang="en-US" altLang="en-US" dirty="0" err="1"/>
              <a:t>strategis</a:t>
            </a:r>
            <a:r>
              <a:rPr lang="en-US" altLang="en-US" dirty="0"/>
              <a:t> </a:t>
            </a:r>
            <a:r>
              <a:rPr lang="en-US" altLang="en-US" dirty="0" err="1"/>
              <a:t>bagi</a:t>
            </a:r>
            <a:r>
              <a:rPr lang="en-US" altLang="en-US" dirty="0"/>
              <a:t> </a:t>
            </a:r>
            <a:r>
              <a:rPr lang="en-US" altLang="en-US" dirty="0" err="1"/>
              <a:t>masyarakat</a:t>
            </a:r>
            <a:r>
              <a:rPr lang="en-US" altLang="en-US" dirty="0"/>
              <a:t> </a:t>
            </a:r>
            <a:r>
              <a:rPr lang="en-US" altLang="en-US" dirty="0" err="1"/>
              <a:t>pedesaan</a:t>
            </a:r>
            <a:endParaRPr lang="en-US" altLang="en-US" dirty="0"/>
          </a:p>
        </p:txBody>
      </p:sp>
      <p:pic>
        <p:nvPicPr>
          <p:cNvPr id="1026" name="Picture 2" descr="COFFEE CULTURE — Remarkable Indonesian Coffee">
            <a:extLst>
              <a:ext uri="{FF2B5EF4-FFF2-40B4-BE49-F238E27FC236}">
                <a16:creationId xmlns:a16="http://schemas.microsoft.com/office/drawing/2014/main" id="{03EDED74-8130-42C7-B7DF-2C25E5EB1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370" y="0"/>
            <a:ext cx="6080630" cy="64928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C8ED074-4D44-45BA-A0A8-4B6B8092BF59}"/>
              </a:ext>
            </a:extLst>
          </p:cNvPr>
          <p:cNvCxnSpPr/>
          <p:nvPr/>
        </p:nvCxnSpPr>
        <p:spPr>
          <a:xfrm>
            <a:off x="0" y="1042235"/>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525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65FB20E-951C-4AE6-BF9B-53B4D5A3295C}"/>
              </a:ext>
            </a:extLst>
          </p:cNvPr>
          <p:cNvSpPr>
            <a:spLocks noGrp="1" noChangeArrowheads="1"/>
          </p:cNvSpPr>
          <p:nvPr>
            <p:ph type="title"/>
          </p:nvPr>
        </p:nvSpPr>
        <p:spPr>
          <a:xfrm>
            <a:off x="1" y="0"/>
            <a:ext cx="4863548" cy="776288"/>
          </a:xfrm>
          <a:noFill/>
        </p:spPr>
        <p:txBody>
          <a:bodyPr/>
          <a:lstStyle/>
          <a:p>
            <a:r>
              <a:rPr lang="en-US" altLang="en-US" sz="3600" dirty="0" err="1">
                <a:solidFill>
                  <a:schemeClr val="bg1">
                    <a:lumMod val="50000"/>
                  </a:schemeClr>
                </a:solidFill>
                <a:effectLst/>
                <a:latin typeface="Aharoni" panose="02010803020104030203" pitchFamily="2" charset="-79"/>
                <a:cs typeface="Aharoni" panose="02010803020104030203" pitchFamily="2" charset="-79"/>
              </a:rPr>
              <a:t>Penghilangan</a:t>
            </a:r>
            <a:r>
              <a:rPr lang="en-US" altLang="en-US" sz="3600" dirty="0">
                <a:solidFill>
                  <a:schemeClr val="bg1">
                    <a:lumMod val="50000"/>
                  </a:schemeClr>
                </a:solidFill>
                <a:effectLst/>
                <a:latin typeface="Aharoni" panose="02010803020104030203" pitchFamily="2" charset="-79"/>
                <a:cs typeface="Aharoni" panose="02010803020104030203" pitchFamily="2" charset="-79"/>
              </a:rPr>
              <a:t> </a:t>
            </a:r>
            <a:r>
              <a:rPr lang="en-US" altLang="en-US" sz="3600" dirty="0" err="1">
                <a:solidFill>
                  <a:schemeClr val="bg1">
                    <a:lumMod val="50000"/>
                  </a:schemeClr>
                </a:solidFill>
                <a:effectLst/>
                <a:latin typeface="Aharoni" panose="02010803020104030203" pitchFamily="2" charset="-79"/>
                <a:cs typeface="Aharoni" panose="02010803020104030203" pitchFamily="2" charset="-79"/>
              </a:rPr>
              <a:t>Lendir</a:t>
            </a:r>
            <a:endParaRPr lang="en-US" altLang="en-US" sz="3600" dirty="0">
              <a:solidFill>
                <a:schemeClr val="bg1">
                  <a:lumMod val="50000"/>
                </a:schemeClr>
              </a:solidFill>
              <a:effectLst/>
              <a:latin typeface="Aharoni" panose="02010803020104030203" pitchFamily="2" charset="-79"/>
              <a:cs typeface="Aharoni" panose="02010803020104030203" pitchFamily="2" charset="-79"/>
            </a:endParaRPr>
          </a:p>
        </p:txBody>
      </p:sp>
      <p:sp>
        <p:nvSpPr>
          <p:cNvPr id="66563" name="Rectangle 3">
            <a:extLst>
              <a:ext uri="{FF2B5EF4-FFF2-40B4-BE49-F238E27FC236}">
                <a16:creationId xmlns:a16="http://schemas.microsoft.com/office/drawing/2014/main" id="{D9BF587E-0AA5-43BA-9CA7-F658FF834F02}"/>
              </a:ext>
            </a:extLst>
          </p:cNvPr>
          <p:cNvSpPr>
            <a:spLocks noGrp="1" noChangeArrowheads="1"/>
          </p:cNvSpPr>
          <p:nvPr>
            <p:ph type="body" idx="1"/>
          </p:nvPr>
        </p:nvSpPr>
        <p:spPr>
          <a:xfrm>
            <a:off x="934763" y="1464019"/>
            <a:ext cx="5161237" cy="4525963"/>
          </a:xfrm>
          <a:noFill/>
        </p:spPr>
        <p:txBody>
          <a:bodyPr/>
          <a:lstStyle/>
          <a:p>
            <a:r>
              <a:rPr lang="en-US" altLang="en-US" sz="2800" dirty="0" err="1">
                <a:solidFill>
                  <a:schemeClr val="bg1">
                    <a:lumMod val="50000"/>
                  </a:schemeClr>
                </a:solidFill>
                <a:effectLst/>
              </a:rPr>
              <a:t>Fermentasi</a:t>
            </a:r>
            <a:r>
              <a:rPr lang="en-US" altLang="en-US" sz="2800" dirty="0">
                <a:solidFill>
                  <a:schemeClr val="bg1">
                    <a:lumMod val="50000"/>
                  </a:schemeClr>
                </a:solidFill>
                <a:effectLst/>
              </a:rPr>
              <a:t> </a:t>
            </a:r>
            <a:r>
              <a:rPr lang="en-US" altLang="en-US" sz="2800" dirty="0" err="1">
                <a:solidFill>
                  <a:schemeClr val="bg1">
                    <a:lumMod val="50000"/>
                  </a:schemeClr>
                </a:solidFill>
                <a:effectLst/>
              </a:rPr>
              <a:t>secara</a:t>
            </a:r>
            <a:r>
              <a:rPr lang="en-US" altLang="en-US" sz="2800" dirty="0">
                <a:solidFill>
                  <a:schemeClr val="bg1">
                    <a:lumMod val="50000"/>
                  </a:schemeClr>
                </a:solidFill>
                <a:effectLst/>
              </a:rPr>
              <a:t> </a:t>
            </a:r>
            <a:r>
              <a:rPr lang="en-US" altLang="en-US" sz="2800" dirty="0" err="1">
                <a:solidFill>
                  <a:schemeClr val="bg1">
                    <a:lumMod val="50000"/>
                  </a:schemeClr>
                </a:solidFill>
                <a:effectLst/>
              </a:rPr>
              <a:t>alami</a:t>
            </a:r>
            <a:endParaRPr lang="en-US" altLang="en-US" sz="2800" dirty="0">
              <a:solidFill>
                <a:schemeClr val="bg1">
                  <a:lumMod val="50000"/>
                </a:schemeClr>
              </a:solidFill>
              <a:effectLst/>
            </a:endParaRPr>
          </a:p>
          <a:p>
            <a:r>
              <a:rPr lang="en-US" altLang="en-US" sz="2800" dirty="0" err="1">
                <a:solidFill>
                  <a:schemeClr val="bg1">
                    <a:lumMod val="50000"/>
                  </a:schemeClr>
                </a:solidFill>
                <a:effectLst/>
              </a:rPr>
              <a:t>Fermentasi</a:t>
            </a:r>
            <a:r>
              <a:rPr lang="en-US" altLang="en-US" sz="2800" dirty="0">
                <a:solidFill>
                  <a:schemeClr val="bg1">
                    <a:lumMod val="50000"/>
                  </a:schemeClr>
                </a:solidFill>
                <a:effectLst/>
              </a:rPr>
              <a:t> </a:t>
            </a:r>
            <a:r>
              <a:rPr lang="en-US" altLang="en-US" sz="2800" dirty="0" err="1">
                <a:solidFill>
                  <a:schemeClr val="bg1">
                    <a:lumMod val="50000"/>
                  </a:schemeClr>
                </a:solidFill>
                <a:effectLst/>
              </a:rPr>
              <a:t>dengan</a:t>
            </a:r>
            <a:r>
              <a:rPr lang="en-US" altLang="en-US" sz="2800" dirty="0">
                <a:solidFill>
                  <a:schemeClr val="bg1">
                    <a:lumMod val="50000"/>
                  </a:schemeClr>
                </a:solidFill>
                <a:effectLst/>
              </a:rPr>
              <a:t> </a:t>
            </a:r>
            <a:r>
              <a:rPr lang="en-US" altLang="en-US" sz="2800" dirty="0" err="1">
                <a:solidFill>
                  <a:schemeClr val="bg1">
                    <a:lumMod val="50000"/>
                  </a:schemeClr>
                </a:solidFill>
                <a:effectLst/>
              </a:rPr>
              <a:t>menambah</a:t>
            </a:r>
            <a:r>
              <a:rPr lang="en-US" altLang="en-US" sz="2800" dirty="0">
                <a:solidFill>
                  <a:schemeClr val="bg1">
                    <a:lumMod val="50000"/>
                  </a:schemeClr>
                </a:solidFill>
                <a:effectLst/>
              </a:rPr>
              <a:t> </a:t>
            </a:r>
            <a:r>
              <a:rPr lang="en-US" altLang="en-US" sz="2800" dirty="0" err="1">
                <a:solidFill>
                  <a:schemeClr val="bg1">
                    <a:lumMod val="50000"/>
                  </a:schemeClr>
                </a:solidFill>
                <a:effectLst/>
              </a:rPr>
              <a:t>enzim</a:t>
            </a:r>
            <a:endParaRPr lang="en-US" altLang="en-US" sz="2800" dirty="0">
              <a:solidFill>
                <a:schemeClr val="bg1">
                  <a:lumMod val="50000"/>
                </a:schemeClr>
              </a:solidFill>
              <a:effectLst/>
            </a:endParaRPr>
          </a:p>
          <a:p>
            <a:r>
              <a:rPr lang="en-US" altLang="en-US" sz="2800" dirty="0" err="1">
                <a:solidFill>
                  <a:schemeClr val="bg1">
                    <a:lumMod val="50000"/>
                  </a:schemeClr>
                </a:solidFill>
                <a:effectLst/>
              </a:rPr>
              <a:t>Menambah</a:t>
            </a:r>
            <a:r>
              <a:rPr lang="en-US" altLang="en-US" sz="2800" dirty="0">
                <a:solidFill>
                  <a:schemeClr val="bg1">
                    <a:lumMod val="50000"/>
                  </a:schemeClr>
                </a:solidFill>
                <a:effectLst/>
              </a:rPr>
              <a:t> </a:t>
            </a:r>
            <a:r>
              <a:rPr lang="en-US" altLang="en-US" sz="2800" dirty="0" err="1">
                <a:solidFill>
                  <a:schemeClr val="bg1">
                    <a:lumMod val="50000"/>
                  </a:schemeClr>
                </a:solidFill>
                <a:effectLst/>
              </a:rPr>
              <a:t>zat</a:t>
            </a:r>
            <a:r>
              <a:rPr lang="en-US" altLang="en-US" sz="2800" dirty="0">
                <a:solidFill>
                  <a:schemeClr val="bg1">
                    <a:lumMod val="50000"/>
                  </a:schemeClr>
                </a:solidFill>
                <a:effectLst/>
              </a:rPr>
              <a:t> </a:t>
            </a:r>
            <a:r>
              <a:rPr lang="en-US" altLang="en-US" sz="2800" dirty="0" err="1">
                <a:solidFill>
                  <a:schemeClr val="bg1">
                    <a:lumMod val="50000"/>
                  </a:schemeClr>
                </a:solidFill>
                <a:effectLst/>
              </a:rPr>
              <a:t>kimia</a:t>
            </a:r>
            <a:endParaRPr lang="en-US" altLang="en-US" sz="2800" dirty="0">
              <a:solidFill>
                <a:schemeClr val="bg1">
                  <a:lumMod val="50000"/>
                </a:schemeClr>
              </a:solidFill>
              <a:effectLst/>
            </a:endParaRPr>
          </a:p>
          <a:p>
            <a:r>
              <a:rPr lang="en-US" altLang="en-US" sz="2800" dirty="0" err="1">
                <a:solidFill>
                  <a:schemeClr val="bg1">
                    <a:lumMod val="50000"/>
                  </a:schemeClr>
                </a:solidFill>
                <a:effectLst/>
              </a:rPr>
              <a:t>Secara</a:t>
            </a:r>
            <a:r>
              <a:rPr lang="en-US" altLang="en-US" sz="2800" dirty="0">
                <a:solidFill>
                  <a:schemeClr val="bg1">
                    <a:lumMod val="50000"/>
                  </a:schemeClr>
                </a:solidFill>
                <a:effectLst/>
              </a:rPr>
              <a:t> </a:t>
            </a:r>
            <a:r>
              <a:rPr lang="en-US" altLang="en-US" sz="2800" dirty="0" err="1">
                <a:solidFill>
                  <a:schemeClr val="bg1">
                    <a:lumMod val="50000"/>
                  </a:schemeClr>
                </a:solidFill>
                <a:effectLst/>
              </a:rPr>
              <a:t>mekanis</a:t>
            </a:r>
            <a:endParaRPr lang="en-US" altLang="en-US" sz="2800" dirty="0">
              <a:solidFill>
                <a:schemeClr val="bg1">
                  <a:lumMod val="50000"/>
                </a:schemeClr>
              </a:solidFill>
              <a:effectLst/>
            </a:endParaRPr>
          </a:p>
          <a:p>
            <a:r>
              <a:rPr lang="en-US" altLang="en-US" sz="2800" dirty="0" err="1">
                <a:solidFill>
                  <a:schemeClr val="bg1">
                    <a:lumMod val="50000"/>
                  </a:schemeClr>
                </a:solidFill>
                <a:effectLst/>
              </a:rPr>
              <a:t>Menggunakan</a:t>
            </a:r>
            <a:r>
              <a:rPr lang="en-US" altLang="en-US" sz="2800" dirty="0">
                <a:solidFill>
                  <a:schemeClr val="bg1">
                    <a:lumMod val="50000"/>
                  </a:schemeClr>
                </a:solidFill>
                <a:effectLst/>
              </a:rPr>
              <a:t> air </a:t>
            </a:r>
            <a:r>
              <a:rPr lang="en-US" altLang="en-US" sz="2800" dirty="0" err="1">
                <a:solidFill>
                  <a:schemeClr val="bg1">
                    <a:lumMod val="50000"/>
                  </a:schemeClr>
                </a:solidFill>
                <a:effectLst/>
              </a:rPr>
              <a:t>panas</a:t>
            </a:r>
            <a:endParaRPr lang="en-US" altLang="en-US" sz="2800" dirty="0">
              <a:solidFill>
                <a:schemeClr val="bg1">
                  <a:lumMod val="50000"/>
                </a:schemeClr>
              </a:solidFill>
              <a:effectLst/>
            </a:endParaRPr>
          </a:p>
        </p:txBody>
      </p:sp>
      <p:cxnSp>
        <p:nvCxnSpPr>
          <p:cNvPr id="4" name="Straight Arrow Connector 3">
            <a:extLst>
              <a:ext uri="{FF2B5EF4-FFF2-40B4-BE49-F238E27FC236}">
                <a16:creationId xmlns:a16="http://schemas.microsoft.com/office/drawing/2014/main" id="{38C9A0B1-8895-446D-9B47-6CAB488856BB}"/>
              </a:ext>
            </a:extLst>
          </p:cNvPr>
          <p:cNvCxnSpPr/>
          <p:nvPr/>
        </p:nvCxnSpPr>
        <p:spPr>
          <a:xfrm>
            <a:off x="0" y="8857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12290" name="Picture 2" descr="BAGAIMANA FERMENTASI BIJI KOPI MEMPENGARUHI RASA KOPI | Otten Coffee">
            <a:extLst>
              <a:ext uri="{FF2B5EF4-FFF2-40B4-BE49-F238E27FC236}">
                <a16:creationId xmlns:a16="http://schemas.microsoft.com/office/drawing/2014/main" id="{27F4EAA0-3878-44BA-B733-8D0E6D51C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669" y="1232451"/>
            <a:ext cx="5345044" cy="40087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AD5CB37-7BF3-4E5C-B738-E285CEAB74BD}"/>
              </a:ext>
            </a:extLst>
          </p:cNvPr>
          <p:cNvSpPr>
            <a:spLocks noGrp="1" noChangeArrowheads="1"/>
          </p:cNvSpPr>
          <p:nvPr>
            <p:ph type="title"/>
          </p:nvPr>
        </p:nvSpPr>
        <p:spPr>
          <a:xfrm>
            <a:off x="1" y="0"/>
            <a:ext cx="4691269" cy="704850"/>
          </a:xfrm>
          <a:noFill/>
        </p:spPr>
        <p:txBody>
          <a:bodyPr/>
          <a:lstStyle/>
          <a:p>
            <a:r>
              <a:rPr lang="en-US" altLang="en-US" sz="3600" b="1" dirty="0" err="1">
                <a:solidFill>
                  <a:schemeClr val="bg1">
                    <a:lumMod val="50000"/>
                  </a:schemeClr>
                </a:solidFill>
                <a:effectLst/>
                <a:latin typeface="Aharoni" panose="02010803020104030203" pitchFamily="2" charset="-79"/>
                <a:cs typeface="Aharoni" panose="02010803020104030203" pitchFamily="2" charset="-79"/>
              </a:rPr>
              <a:t>Fermentasi</a:t>
            </a:r>
            <a:r>
              <a:rPr lang="en-US" altLang="en-US" sz="36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3600" b="1" dirty="0" err="1">
                <a:solidFill>
                  <a:schemeClr val="bg1">
                    <a:lumMod val="50000"/>
                  </a:schemeClr>
                </a:solidFill>
                <a:effectLst/>
                <a:latin typeface="Aharoni" panose="02010803020104030203" pitchFamily="2" charset="-79"/>
                <a:cs typeface="Aharoni" panose="02010803020104030203" pitchFamily="2" charset="-79"/>
              </a:rPr>
              <a:t>Alami</a:t>
            </a:r>
            <a:endParaRPr lang="en-US" altLang="en-US" sz="3600" b="1" dirty="0">
              <a:solidFill>
                <a:schemeClr val="bg1">
                  <a:lumMod val="50000"/>
                </a:schemeClr>
              </a:solidFill>
              <a:effectLst/>
              <a:latin typeface="Aharoni" panose="02010803020104030203" pitchFamily="2" charset="-79"/>
              <a:cs typeface="Aharoni" panose="02010803020104030203" pitchFamily="2" charset="-79"/>
            </a:endParaRPr>
          </a:p>
        </p:txBody>
      </p:sp>
      <p:sp>
        <p:nvSpPr>
          <p:cNvPr id="67587" name="Rectangle 3">
            <a:extLst>
              <a:ext uri="{FF2B5EF4-FFF2-40B4-BE49-F238E27FC236}">
                <a16:creationId xmlns:a16="http://schemas.microsoft.com/office/drawing/2014/main" id="{6BD88070-0AE3-417D-A807-94EA6EF173FB}"/>
              </a:ext>
            </a:extLst>
          </p:cNvPr>
          <p:cNvSpPr>
            <a:spLocks noGrp="1" noChangeArrowheads="1"/>
          </p:cNvSpPr>
          <p:nvPr>
            <p:ph type="body" idx="1"/>
          </p:nvPr>
        </p:nvSpPr>
        <p:spPr>
          <a:xfrm>
            <a:off x="388800" y="1421918"/>
            <a:ext cx="5534922" cy="4897437"/>
          </a:xfrm>
          <a:noFill/>
        </p:spPr>
        <p:txBody>
          <a:bodyPr/>
          <a:lstStyle/>
          <a:p>
            <a:r>
              <a:rPr lang="en-US" altLang="en-US" sz="2400" dirty="0" err="1">
                <a:solidFill>
                  <a:schemeClr val="bg1">
                    <a:lumMod val="50000"/>
                  </a:schemeClr>
                </a:solidFill>
                <a:effectLst/>
                <a:latin typeface="Arial" panose="020B0604020202020204" pitchFamily="34" charset="0"/>
              </a:rPr>
              <a:t>Fermentasi</a:t>
            </a:r>
            <a:r>
              <a:rPr lang="en-US" altLang="en-US" sz="2400" dirty="0">
                <a:solidFill>
                  <a:schemeClr val="bg1">
                    <a:lumMod val="50000"/>
                  </a:schemeClr>
                </a:solidFill>
                <a:effectLst/>
                <a:latin typeface="Arial" panose="020B0604020202020204" pitchFamily="34" charset="0"/>
              </a:rPr>
              <a:t> </a:t>
            </a:r>
            <a:r>
              <a:rPr lang="en-US" altLang="en-US" sz="2400" b="1" dirty="0" err="1">
                <a:solidFill>
                  <a:schemeClr val="bg1">
                    <a:lumMod val="50000"/>
                  </a:schemeClr>
                </a:solidFill>
                <a:effectLst/>
                <a:latin typeface="Arial" panose="020B0604020202020204" pitchFamily="34" charset="0"/>
              </a:rPr>
              <a:t>basah</a:t>
            </a:r>
            <a:r>
              <a:rPr lang="en-US" altLang="en-US" sz="2400" b="1" dirty="0">
                <a:solidFill>
                  <a:schemeClr val="bg1">
                    <a:lumMod val="50000"/>
                  </a:schemeClr>
                </a:solidFill>
                <a:effectLst/>
                <a:latin typeface="Arial" panose="020B0604020202020204" pitchFamily="34" charset="0"/>
              </a:rPr>
              <a:t> </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biji</a:t>
            </a:r>
            <a:r>
              <a:rPr lang="en-US" altLang="en-US" sz="2400" dirty="0">
                <a:solidFill>
                  <a:schemeClr val="bg1">
                    <a:lumMod val="50000"/>
                  </a:schemeClr>
                </a:solidFill>
                <a:effectLst/>
                <a:latin typeface="Arial" panose="020B0604020202020204" pitchFamily="34" charset="0"/>
              </a:rPr>
              <a:t> kopi </a:t>
            </a:r>
            <a:r>
              <a:rPr lang="en-US" altLang="en-US" sz="2400" dirty="0" err="1">
                <a:solidFill>
                  <a:schemeClr val="bg1">
                    <a:lumMod val="50000"/>
                  </a:schemeClr>
                </a:solidFill>
                <a:effectLst/>
                <a:latin typeface="Arial" panose="020B0604020202020204" pitchFamily="34" charset="0"/>
              </a:rPr>
              <a:t>berlendir</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direndam</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dalam</a:t>
            </a:r>
            <a:r>
              <a:rPr lang="en-US" altLang="en-US" sz="2400" dirty="0">
                <a:solidFill>
                  <a:schemeClr val="bg1">
                    <a:lumMod val="50000"/>
                  </a:schemeClr>
                </a:solidFill>
                <a:effectLst/>
                <a:latin typeface="Arial" panose="020B0604020202020204" pitchFamily="34" charset="0"/>
              </a:rPr>
              <a:t> air dan air </a:t>
            </a:r>
            <a:r>
              <a:rPr lang="en-US" altLang="en-US" sz="2400" dirty="0" err="1">
                <a:solidFill>
                  <a:schemeClr val="bg1">
                    <a:lumMod val="50000"/>
                  </a:schemeClr>
                </a:solidFill>
                <a:effectLst/>
                <a:latin typeface="Arial" panose="020B0604020202020204" pitchFamily="34" charset="0"/>
              </a:rPr>
              <a:t>diganti</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untuk</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setiap</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waktu</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tertentu</a:t>
            </a:r>
            <a:endParaRPr lang="en-US" altLang="en-US" sz="2400" dirty="0">
              <a:solidFill>
                <a:schemeClr val="bg1">
                  <a:lumMod val="50000"/>
                </a:schemeClr>
              </a:solidFill>
              <a:effectLst/>
              <a:latin typeface="Arial" panose="020B0604020202020204" pitchFamily="34" charset="0"/>
            </a:endParaRPr>
          </a:p>
          <a:p>
            <a:r>
              <a:rPr lang="en-US" altLang="en-US" sz="2400" dirty="0" err="1">
                <a:solidFill>
                  <a:schemeClr val="bg1">
                    <a:lumMod val="50000"/>
                  </a:schemeClr>
                </a:solidFill>
                <a:effectLst/>
                <a:latin typeface="Arial" panose="020B0604020202020204" pitchFamily="34" charset="0"/>
              </a:rPr>
              <a:t>Fermentasi</a:t>
            </a:r>
            <a:r>
              <a:rPr lang="en-US" altLang="en-US" sz="2400" dirty="0">
                <a:solidFill>
                  <a:schemeClr val="bg1">
                    <a:lumMod val="50000"/>
                  </a:schemeClr>
                </a:solidFill>
                <a:effectLst/>
                <a:latin typeface="Arial" panose="020B0604020202020204" pitchFamily="34" charset="0"/>
              </a:rPr>
              <a:t> </a:t>
            </a:r>
            <a:r>
              <a:rPr lang="en-US" altLang="en-US" sz="2400" b="1" dirty="0" err="1">
                <a:solidFill>
                  <a:schemeClr val="bg1">
                    <a:lumMod val="50000"/>
                  </a:schemeClr>
                </a:solidFill>
                <a:effectLst/>
                <a:latin typeface="Arial" panose="020B0604020202020204" pitchFamily="34" charset="0"/>
              </a:rPr>
              <a:t>kering</a:t>
            </a:r>
            <a:r>
              <a:rPr lang="en-US" altLang="en-US" sz="2400" dirty="0">
                <a:solidFill>
                  <a:schemeClr val="bg1">
                    <a:lumMod val="50000"/>
                  </a:schemeClr>
                </a:solidFill>
                <a:effectLst/>
                <a:latin typeface="Arial" panose="020B0604020202020204" pitchFamily="34" charset="0"/>
              </a:rPr>
              <a:t> : </a:t>
            </a:r>
            <a:r>
              <a:rPr lang="en-US" altLang="en-US" sz="2400" dirty="0" err="1">
                <a:solidFill>
                  <a:schemeClr val="bg1">
                    <a:lumMod val="50000"/>
                  </a:schemeClr>
                </a:solidFill>
                <a:effectLst/>
                <a:latin typeface="Arial" panose="020B0604020202020204" pitchFamily="34" charset="0"/>
              </a:rPr>
              <a:t>biji</a:t>
            </a:r>
            <a:r>
              <a:rPr lang="en-US" altLang="en-US" sz="2400" dirty="0">
                <a:solidFill>
                  <a:schemeClr val="bg1">
                    <a:lumMod val="50000"/>
                  </a:schemeClr>
                </a:solidFill>
                <a:effectLst/>
                <a:latin typeface="Arial" panose="020B0604020202020204" pitchFamily="34" charset="0"/>
              </a:rPr>
              <a:t> kopi </a:t>
            </a:r>
            <a:r>
              <a:rPr lang="en-US" altLang="en-US" sz="2400" dirty="0" err="1">
                <a:solidFill>
                  <a:schemeClr val="bg1">
                    <a:lumMod val="50000"/>
                  </a:schemeClr>
                </a:solidFill>
                <a:effectLst/>
                <a:latin typeface="Arial" panose="020B0604020202020204" pitchFamily="34" charset="0"/>
              </a:rPr>
              <a:t>berlendir</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dimasukkan</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suatu</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wadah</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kemudian</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ditutup</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dengan</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karung</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goni</a:t>
            </a:r>
            <a:r>
              <a:rPr lang="en-US" altLang="en-US" sz="2400" dirty="0">
                <a:solidFill>
                  <a:schemeClr val="bg1">
                    <a:lumMod val="50000"/>
                  </a:schemeClr>
                </a:solidFill>
                <a:effectLst/>
                <a:latin typeface="Arial" panose="020B0604020202020204" pitchFamily="34" charset="0"/>
              </a:rPr>
              <a:t>/</a:t>
            </a:r>
            <a:r>
              <a:rPr lang="en-US" altLang="en-US" sz="2400" dirty="0" err="1">
                <a:solidFill>
                  <a:schemeClr val="bg1">
                    <a:lumMod val="50000"/>
                  </a:schemeClr>
                </a:solidFill>
                <a:effectLst/>
                <a:latin typeface="Arial" panose="020B0604020202020204" pitchFamily="34" charset="0"/>
              </a:rPr>
              <a:t>daun</a:t>
            </a:r>
            <a:r>
              <a:rPr lang="en-US" altLang="en-US" sz="2400" dirty="0">
                <a:solidFill>
                  <a:schemeClr val="bg1">
                    <a:lumMod val="50000"/>
                  </a:schemeClr>
                </a:solidFill>
                <a:effectLst/>
                <a:latin typeface="Arial" panose="020B0604020202020204" pitchFamily="34" charset="0"/>
              </a:rPr>
              <a:t> pisang</a:t>
            </a:r>
          </a:p>
          <a:p>
            <a:r>
              <a:rPr lang="en-US" altLang="en-US" sz="2400" dirty="0" err="1">
                <a:solidFill>
                  <a:schemeClr val="bg1">
                    <a:lumMod val="50000"/>
                  </a:schemeClr>
                </a:solidFill>
                <a:effectLst/>
                <a:latin typeface="Arial" panose="020B0604020202020204" pitchFamily="34" charset="0"/>
              </a:rPr>
              <a:t>Fermentasi</a:t>
            </a:r>
            <a:r>
              <a:rPr lang="en-US" altLang="en-US" sz="2400" dirty="0">
                <a:solidFill>
                  <a:schemeClr val="bg1">
                    <a:lumMod val="50000"/>
                  </a:schemeClr>
                </a:solidFill>
                <a:effectLst/>
                <a:latin typeface="Arial" panose="020B0604020202020204" pitchFamily="34" charset="0"/>
              </a:rPr>
              <a:t> </a:t>
            </a:r>
            <a:r>
              <a:rPr lang="en-US" altLang="en-US" sz="2400" b="1" dirty="0" err="1">
                <a:solidFill>
                  <a:schemeClr val="bg1">
                    <a:lumMod val="50000"/>
                  </a:schemeClr>
                </a:solidFill>
                <a:effectLst/>
                <a:latin typeface="Arial" panose="020B0604020202020204" pitchFamily="34" charset="0"/>
              </a:rPr>
              <a:t>dua</a:t>
            </a:r>
            <a:r>
              <a:rPr lang="en-US" altLang="en-US" sz="2400" b="1" dirty="0">
                <a:solidFill>
                  <a:schemeClr val="bg1">
                    <a:lumMod val="50000"/>
                  </a:schemeClr>
                </a:solidFill>
                <a:effectLst/>
                <a:latin typeface="Arial" panose="020B0604020202020204" pitchFamily="34" charset="0"/>
              </a:rPr>
              <a:t> </a:t>
            </a:r>
            <a:r>
              <a:rPr lang="en-US" altLang="en-US" sz="2400" b="1" dirty="0" err="1">
                <a:solidFill>
                  <a:schemeClr val="bg1">
                    <a:lumMod val="50000"/>
                  </a:schemeClr>
                </a:solidFill>
                <a:effectLst/>
                <a:latin typeface="Arial" panose="020B0604020202020204" pitchFamily="34" charset="0"/>
              </a:rPr>
              <a:t>tahap</a:t>
            </a:r>
            <a:r>
              <a:rPr lang="en-US" altLang="en-US" sz="2400" dirty="0">
                <a:solidFill>
                  <a:schemeClr val="bg1">
                    <a:lumMod val="50000"/>
                  </a:schemeClr>
                </a:solidFill>
                <a:effectLst/>
                <a:latin typeface="Arial" panose="020B0604020202020204" pitchFamily="34" charset="0"/>
              </a:rPr>
              <a:t> : 24 jam </a:t>
            </a:r>
            <a:r>
              <a:rPr lang="en-US" altLang="en-US" sz="2400" dirty="0" err="1">
                <a:solidFill>
                  <a:schemeClr val="bg1">
                    <a:lumMod val="50000"/>
                  </a:schemeClr>
                </a:solidFill>
                <a:effectLst/>
                <a:latin typeface="Arial" panose="020B0604020202020204" pitchFamily="34" charset="0"/>
              </a:rPr>
              <a:t>fermentasi</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secara</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kering</a:t>
            </a:r>
            <a:r>
              <a:rPr lang="en-US" altLang="en-US" sz="2400" dirty="0">
                <a:solidFill>
                  <a:schemeClr val="bg1">
                    <a:lumMod val="50000"/>
                  </a:schemeClr>
                </a:solidFill>
                <a:effectLst/>
                <a:latin typeface="Arial" panose="020B0604020202020204" pitchFamily="34" charset="0"/>
              </a:rPr>
              <a:t> dan 12 jam </a:t>
            </a:r>
            <a:r>
              <a:rPr lang="en-US" altLang="en-US" sz="2400" dirty="0" err="1">
                <a:solidFill>
                  <a:schemeClr val="bg1">
                    <a:lumMod val="50000"/>
                  </a:schemeClr>
                </a:solidFill>
                <a:effectLst/>
                <a:latin typeface="Arial" panose="020B0604020202020204" pitchFamily="34" charset="0"/>
              </a:rPr>
              <a:t>fermentasi</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secara</a:t>
            </a:r>
            <a:r>
              <a:rPr lang="en-US" altLang="en-US" sz="2400" dirty="0">
                <a:solidFill>
                  <a:schemeClr val="bg1">
                    <a:lumMod val="50000"/>
                  </a:schemeClr>
                </a:solidFill>
                <a:effectLst/>
                <a:latin typeface="Arial" panose="020B0604020202020204" pitchFamily="34" charset="0"/>
              </a:rPr>
              <a:t> </a:t>
            </a:r>
            <a:r>
              <a:rPr lang="en-US" altLang="en-US" sz="2400" dirty="0" err="1">
                <a:solidFill>
                  <a:schemeClr val="bg1">
                    <a:lumMod val="50000"/>
                  </a:schemeClr>
                </a:solidFill>
                <a:effectLst/>
                <a:latin typeface="Arial" panose="020B0604020202020204" pitchFamily="34" charset="0"/>
              </a:rPr>
              <a:t>basah</a:t>
            </a:r>
            <a:endParaRPr lang="en-US" altLang="en-US" sz="2400" dirty="0">
              <a:solidFill>
                <a:schemeClr val="bg1">
                  <a:lumMod val="50000"/>
                </a:schemeClr>
              </a:solidFill>
              <a:effectLst/>
              <a:latin typeface="Arial" panose="020B0604020202020204" pitchFamily="34" charset="0"/>
            </a:endParaRPr>
          </a:p>
        </p:txBody>
      </p:sp>
      <p:cxnSp>
        <p:nvCxnSpPr>
          <p:cNvPr id="4" name="Straight Arrow Connector 3">
            <a:extLst>
              <a:ext uri="{FF2B5EF4-FFF2-40B4-BE49-F238E27FC236}">
                <a16:creationId xmlns:a16="http://schemas.microsoft.com/office/drawing/2014/main" id="{A9D27824-D228-492D-AD82-0EEFC1F4E6CC}"/>
              </a:ext>
            </a:extLst>
          </p:cNvPr>
          <p:cNvCxnSpPr/>
          <p:nvPr/>
        </p:nvCxnSpPr>
        <p:spPr>
          <a:xfrm>
            <a:off x="0" y="8857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13314" name="Picture 2" descr="Proses Fermentasi Kopi - TWENTY TWENTY COFFEE">
            <a:extLst>
              <a:ext uri="{FF2B5EF4-FFF2-40B4-BE49-F238E27FC236}">
                <a16:creationId xmlns:a16="http://schemas.microsoft.com/office/drawing/2014/main" id="{F7245AFE-18E9-4CF0-8B4A-F99DFE0B3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454" y="1514683"/>
            <a:ext cx="5271421" cy="3507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a:extLst>
              <a:ext uri="{FF2B5EF4-FFF2-40B4-BE49-F238E27FC236}">
                <a16:creationId xmlns:a16="http://schemas.microsoft.com/office/drawing/2014/main" id="{AE080CFD-5B77-460A-9EAB-518B5F46B126}"/>
              </a:ext>
            </a:extLst>
          </p:cNvPr>
          <p:cNvSpPr>
            <a:spLocks noGrp="1" noChangeArrowheads="1"/>
          </p:cNvSpPr>
          <p:nvPr>
            <p:ph type="title"/>
          </p:nvPr>
        </p:nvSpPr>
        <p:spPr>
          <a:xfrm>
            <a:off x="0" y="1616765"/>
            <a:ext cx="6400800" cy="4755597"/>
          </a:xfrm>
          <a:noFill/>
        </p:spPr>
        <p:txBody>
          <a:bodyPr/>
          <a:lstStyle/>
          <a:p>
            <a:pPr marL="838200" indent="-838200" algn="l"/>
            <a:r>
              <a:rPr lang="en-US" altLang="en-US" sz="2800" dirty="0">
                <a:solidFill>
                  <a:schemeClr val="bg1">
                    <a:lumMod val="50000"/>
                  </a:schemeClr>
                </a:solidFill>
                <a:effectLst/>
              </a:rPr>
              <a:t>      </a:t>
            </a:r>
            <a:r>
              <a:rPr lang="en-US" altLang="en-US" sz="2800" b="1" dirty="0">
                <a:solidFill>
                  <a:schemeClr val="bg1">
                    <a:lumMod val="50000"/>
                  </a:schemeClr>
                </a:solidFill>
                <a:effectLst/>
              </a:rPr>
              <a:t>1.</a:t>
            </a:r>
            <a:r>
              <a:rPr lang="en-US" altLang="en-US" sz="2800" dirty="0">
                <a:solidFill>
                  <a:schemeClr val="bg1">
                    <a:lumMod val="50000"/>
                  </a:schemeClr>
                </a:solidFill>
                <a:effectLst/>
              </a:rPr>
              <a:t> </a:t>
            </a:r>
            <a:r>
              <a:rPr lang="en-US" altLang="en-US" sz="2800" dirty="0" err="1">
                <a:solidFill>
                  <a:schemeClr val="bg1">
                    <a:lumMod val="50000"/>
                  </a:schemeClr>
                </a:solidFill>
                <a:effectLst/>
              </a:rPr>
              <a:t>Suhu</a:t>
            </a:r>
            <a:r>
              <a:rPr lang="en-US" altLang="en-US" sz="2800" dirty="0">
                <a:solidFill>
                  <a:schemeClr val="bg1">
                    <a:lumMod val="50000"/>
                  </a:schemeClr>
                </a:solidFill>
                <a:effectLst/>
              </a:rPr>
              <a:t> </a:t>
            </a:r>
            <a:r>
              <a:rPr lang="en-US" altLang="en-US" sz="2800" dirty="0" err="1">
                <a:solidFill>
                  <a:schemeClr val="bg1">
                    <a:lumMod val="50000"/>
                  </a:schemeClr>
                </a:solidFill>
                <a:effectLst/>
              </a:rPr>
              <a:t>sekitarnya</a:t>
            </a:r>
            <a:r>
              <a:rPr lang="en-US" altLang="en-US" sz="2800" dirty="0">
                <a:solidFill>
                  <a:schemeClr val="bg1">
                    <a:lumMod val="50000"/>
                  </a:schemeClr>
                </a:solidFill>
                <a:effectLst/>
              </a:rPr>
              <a:t> : </a:t>
            </a:r>
            <a:r>
              <a:rPr lang="en-US" altLang="en-US" sz="2800" dirty="0" err="1">
                <a:solidFill>
                  <a:schemeClr val="bg1">
                    <a:lumMod val="50000"/>
                  </a:schemeClr>
                </a:solidFill>
                <a:effectLst/>
              </a:rPr>
              <a:t>suhu</a:t>
            </a:r>
            <a:r>
              <a:rPr lang="en-US" altLang="en-US" sz="2800" dirty="0">
                <a:solidFill>
                  <a:schemeClr val="bg1">
                    <a:lumMod val="50000"/>
                  </a:schemeClr>
                </a:solidFill>
                <a:effectLst/>
              </a:rPr>
              <a:t> </a:t>
            </a:r>
            <a:r>
              <a:rPr lang="en-US" altLang="en-US" sz="2800" dirty="0" err="1">
                <a:solidFill>
                  <a:schemeClr val="bg1">
                    <a:lumMod val="50000"/>
                  </a:schemeClr>
                </a:solidFill>
                <a:effectLst/>
              </a:rPr>
              <a:t>tinggi</a:t>
            </a:r>
            <a:r>
              <a:rPr lang="en-US" altLang="en-US" sz="2800" dirty="0">
                <a:solidFill>
                  <a:schemeClr val="bg1">
                    <a:lumMod val="50000"/>
                  </a:schemeClr>
                </a:solidFill>
                <a:effectLst/>
              </a:rPr>
              <a:t> </a:t>
            </a:r>
            <a:r>
              <a:rPr lang="en-US" altLang="en-US" sz="2800" dirty="0">
                <a:solidFill>
                  <a:schemeClr val="bg1">
                    <a:lumMod val="50000"/>
                  </a:schemeClr>
                </a:solidFill>
                <a:effectLst/>
                <a:cs typeface="Arial" panose="020B0604020202020204" pitchFamily="34" charset="0"/>
              </a:rPr>
              <a:t>→ </a:t>
            </a:r>
            <a:r>
              <a:rPr lang="en-US" altLang="en-US" sz="2800" dirty="0" err="1">
                <a:solidFill>
                  <a:schemeClr val="bg1">
                    <a:lumMod val="50000"/>
                  </a:schemeClr>
                </a:solidFill>
                <a:effectLst/>
                <a:cs typeface="Arial" panose="020B0604020202020204" pitchFamily="34" charset="0"/>
              </a:rPr>
              <a:t>makin</a:t>
            </a:r>
            <a:r>
              <a:rPr lang="en-US" altLang="en-US" sz="2800" dirty="0">
                <a:solidFill>
                  <a:schemeClr val="bg1">
                    <a:lumMod val="50000"/>
                  </a:schemeClr>
                </a:solidFill>
                <a:effectLst/>
                <a:cs typeface="Arial" panose="020B0604020202020204" pitchFamily="34" charset="0"/>
              </a:rPr>
              <a:t> </a:t>
            </a:r>
            <a:r>
              <a:rPr lang="en-US" altLang="en-US" sz="2800" dirty="0" err="1">
                <a:solidFill>
                  <a:schemeClr val="bg1">
                    <a:lumMod val="50000"/>
                  </a:schemeClr>
                </a:solidFill>
                <a:effectLst/>
                <a:cs typeface="Arial" panose="020B0604020202020204" pitchFamily="34" charset="0"/>
              </a:rPr>
              <a:t>cepat</a:t>
            </a:r>
            <a:r>
              <a:rPr lang="en-US" altLang="en-US" sz="2800" dirty="0">
                <a:solidFill>
                  <a:schemeClr val="bg1">
                    <a:lumMod val="50000"/>
                  </a:schemeClr>
                </a:solidFill>
                <a:effectLst/>
                <a:cs typeface="Arial" panose="020B0604020202020204" pitchFamily="34" charset="0"/>
              </a:rPr>
              <a:t> (</a:t>
            </a:r>
            <a:r>
              <a:rPr lang="en-US" altLang="en-US" sz="2800" dirty="0" err="1">
                <a:solidFill>
                  <a:schemeClr val="bg1">
                    <a:lumMod val="50000"/>
                  </a:schemeClr>
                </a:solidFill>
                <a:effectLst/>
                <a:cs typeface="Arial" panose="020B0604020202020204" pitchFamily="34" charset="0"/>
              </a:rPr>
              <a:t>bervariasi</a:t>
            </a:r>
            <a:r>
              <a:rPr lang="en-US" altLang="en-US" sz="2800" dirty="0">
                <a:solidFill>
                  <a:schemeClr val="bg1">
                    <a:lumMod val="50000"/>
                  </a:schemeClr>
                </a:solidFill>
                <a:effectLst/>
                <a:cs typeface="Arial" panose="020B0604020202020204" pitchFamily="34" charset="0"/>
              </a:rPr>
              <a:t> (60-70 jam, pada </a:t>
            </a:r>
            <a:r>
              <a:rPr lang="en-US" altLang="en-US" sz="2800" dirty="0" err="1">
                <a:solidFill>
                  <a:schemeClr val="bg1">
                    <a:lumMod val="50000"/>
                  </a:schemeClr>
                </a:solidFill>
                <a:effectLst/>
                <a:cs typeface="Arial" panose="020B0604020202020204" pitchFamily="34" charset="0"/>
              </a:rPr>
              <a:t>ketinggian</a:t>
            </a:r>
            <a:r>
              <a:rPr lang="en-US" altLang="en-US" sz="2800" dirty="0">
                <a:solidFill>
                  <a:schemeClr val="bg1">
                    <a:lumMod val="50000"/>
                  </a:schemeClr>
                </a:solidFill>
                <a:effectLst/>
                <a:cs typeface="Arial" panose="020B0604020202020204" pitchFamily="34" charset="0"/>
              </a:rPr>
              <a:t> 600-1.200 m </a:t>
            </a:r>
            <a:r>
              <a:rPr lang="en-US" altLang="en-US" sz="2800" dirty="0" err="1">
                <a:solidFill>
                  <a:schemeClr val="bg1">
                    <a:lumMod val="50000"/>
                  </a:schemeClr>
                </a:solidFill>
                <a:effectLst/>
                <a:cs typeface="Arial" panose="020B0604020202020204" pitchFamily="34" charset="0"/>
              </a:rPr>
              <a:t>dpl</a:t>
            </a:r>
            <a:r>
              <a:rPr lang="en-US" altLang="en-US" sz="2800" dirty="0">
                <a:solidFill>
                  <a:schemeClr val="bg1">
                    <a:lumMod val="50000"/>
                  </a:schemeClr>
                </a:solidFill>
                <a:effectLst/>
                <a:cs typeface="Arial" panose="020B0604020202020204" pitchFamily="34" charset="0"/>
              </a:rPr>
              <a:t> </a:t>
            </a:r>
            <a:r>
              <a:rPr lang="en-US" altLang="en-US" sz="2800" dirty="0" err="1">
                <a:solidFill>
                  <a:schemeClr val="bg1">
                    <a:lumMod val="50000"/>
                  </a:schemeClr>
                </a:solidFill>
                <a:effectLst/>
                <a:cs typeface="Arial" panose="020B0604020202020204" pitchFamily="34" charset="0"/>
              </a:rPr>
              <a:t>selama</a:t>
            </a:r>
            <a:r>
              <a:rPr lang="en-US" altLang="en-US" sz="2800" dirty="0">
                <a:solidFill>
                  <a:schemeClr val="bg1">
                    <a:lumMod val="50000"/>
                  </a:schemeClr>
                </a:solidFill>
                <a:effectLst/>
                <a:cs typeface="Arial" panose="020B0604020202020204" pitchFamily="34" charset="0"/>
              </a:rPr>
              <a:t> 36 jam)</a:t>
            </a:r>
            <a:br>
              <a:rPr lang="en-US" altLang="en-US" sz="2800" dirty="0">
                <a:solidFill>
                  <a:schemeClr val="bg1">
                    <a:lumMod val="50000"/>
                  </a:schemeClr>
                </a:solidFill>
                <a:effectLst/>
                <a:cs typeface="Arial" panose="020B0604020202020204" pitchFamily="34" charset="0"/>
              </a:rPr>
            </a:br>
            <a:r>
              <a:rPr lang="en-US" altLang="en-US" sz="2800" b="1" dirty="0">
                <a:solidFill>
                  <a:schemeClr val="bg1">
                    <a:lumMod val="50000"/>
                  </a:schemeClr>
                </a:solidFill>
                <a:effectLst/>
                <a:cs typeface="Arial" panose="020B0604020202020204" pitchFamily="34" charset="0"/>
              </a:rPr>
              <a:t>2.</a:t>
            </a:r>
            <a:r>
              <a:rPr lang="en-US" altLang="en-US" sz="2800" dirty="0">
                <a:solidFill>
                  <a:schemeClr val="bg1">
                    <a:lumMod val="50000"/>
                  </a:schemeClr>
                </a:solidFill>
                <a:effectLst/>
                <a:cs typeface="Arial" panose="020B0604020202020204" pitchFamily="34" charset="0"/>
              </a:rPr>
              <a:t> </a:t>
            </a:r>
            <a:r>
              <a:rPr lang="en-US" altLang="en-US" sz="2800" dirty="0" err="1">
                <a:solidFill>
                  <a:schemeClr val="bg1">
                    <a:lumMod val="50000"/>
                  </a:schemeClr>
                </a:solidFill>
                <a:effectLst/>
              </a:rPr>
              <a:t>Derajat</a:t>
            </a:r>
            <a:r>
              <a:rPr lang="en-US" altLang="en-US" sz="2800" dirty="0">
                <a:solidFill>
                  <a:schemeClr val="bg1">
                    <a:lumMod val="50000"/>
                  </a:schemeClr>
                </a:solidFill>
                <a:effectLst/>
              </a:rPr>
              <a:t> </a:t>
            </a:r>
            <a:r>
              <a:rPr lang="en-US" altLang="en-US" sz="2800" dirty="0" err="1">
                <a:solidFill>
                  <a:schemeClr val="bg1">
                    <a:lumMod val="50000"/>
                  </a:schemeClr>
                </a:solidFill>
                <a:effectLst/>
              </a:rPr>
              <a:t>kemasakan</a:t>
            </a:r>
            <a:r>
              <a:rPr lang="en-US" altLang="en-US" sz="2800" dirty="0">
                <a:solidFill>
                  <a:schemeClr val="bg1">
                    <a:lumMod val="50000"/>
                  </a:schemeClr>
                </a:solidFill>
                <a:effectLst/>
              </a:rPr>
              <a:t> </a:t>
            </a:r>
            <a:r>
              <a:rPr lang="en-US" altLang="en-US" sz="2800" dirty="0" err="1">
                <a:solidFill>
                  <a:schemeClr val="bg1">
                    <a:lumMod val="50000"/>
                  </a:schemeClr>
                </a:solidFill>
                <a:effectLst/>
              </a:rPr>
              <a:t>buah</a:t>
            </a:r>
            <a:br>
              <a:rPr lang="en-US" altLang="en-US" sz="2800" dirty="0">
                <a:solidFill>
                  <a:schemeClr val="bg1">
                    <a:lumMod val="50000"/>
                  </a:schemeClr>
                </a:solidFill>
                <a:effectLst/>
              </a:rPr>
            </a:br>
            <a:r>
              <a:rPr lang="en-US" altLang="en-US" sz="2800" b="1" dirty="0">
                <a:solidFill>
                  <a:schemeClr val="bg1">
                    <a:lumMod val="50000"/>
                  </a:schemeClr>
                </a:solidFill>
                <a:effectLst/>
              </a:rPr>
              <a:t>3.</a:t>
            </a:r>
            <a:r>
              <a:rPr lang="en-US" altLang="en-US" sz="2800" dirty="0">
                <a:solidFill>
                  <a:schemeClr val="bg1">
                    <a:lumMod val="50000"/>
                  </a:schemeClr>
                </a:solidFill>
                <a:effectLst/>
              </a:rPr>
              <a:t> </a:t>
            </a:r>
            <a:r>
              <a:rPr lang="en-US" altLang="en-US" sz="2800" dirty="0" err="1">
                <a:solidFill>
                  <a:schemeClr val="bg1">
                    <a:lumMod val="50000"/>
                  </a:schemeClr>
                </a:solidFill>
                <a:effectLst/>
              </a:rPr>
              <a:t>Adanya</a:t>
            </a:r>
            <a:r>
              <a:rPr lang="en-US" altLang="en-US" sz="2800" dirty="0">
                <a:solidFill>
                  <a:schemeClr val="bg1">
                    <a:lumMod val="50000"/>
                  </a:schemeClr>
                </a:solidFill>
                <a:effectLst/>
              </a:rPr>
              <a:t> </a:t>
            </a:r>
            <a:r>
              <a:rPr lang="en-US" altLang="en-US" sz="2800" dirty="0" err="1">
                <a:solidFill>
                  <a:schemeClr val="bg1">
                    <a:lumMod val="50000"/>
                  </a:schemeClr>
                </a:solidFill>
                <a:effectLst/>
              </a:rPr>
              <a:t>Inokulasi</a:t>
            </a:r>
            <a:r>
              <a:rPr lang="en-US" altLang="en-US" sz="2800" dirty="0">
                <a:solidFill>
                  <a:schemeClr val="bg1">
                    <a:lumMod val="50000"/>
                  </a:schemeClr>
                </a:solidFill>
                <a:effectLst/>
              </a:rPr>
              <a:t> </a:t>
            </a:r>
            <a:r>
              <a:rPr lang="en-US" altLang="en-US" sz="2800" dirty="0" err="1">
                <a:solidFill>
                  <a:schemeClr val="bg1">
                    <a:lumMod val="50000"/>
                  </a:schemeClr>
                </a:solidFill>
                <a:effectLst/>
              </a:rPr>
              <a:t>dengan</a:t>
            </a:r>
            <a:br>
              <a:rPr lang="en-US" altLang="en-US" sz="2800" dirty="0">
                <a:solidFill>
                  <a:schemeClr val="bg1">
                    <a:lumMod val="50000"/>
                  </a:schemeClr>
                </a:solidFill>
                <a:effectLst/>
              </a:rPr>
            </a:br>
            <a:r>
              <a:rPr lang="en-US" altLang="en-US" sz="2800" dirty="0">
                <a:solidFill>
                  <a:schemeClr val="bg1">
                    <a:lumMod val="50000"/>
                  </a:schemeClr>
                </a:solidFill>
                <a:effectLst/>
              </a:rPr>
              <a:t>    </a:t>
            </a:r>
            <a:r>
              <a:rPr lang="en-US" altLang="en-US" sz="2800" dirty="0" err="1">
                <a:solidFill>
                  <a:schemeClr val="bg1">
                    <a:lumMod val="50000"/>
                  </a:schemeClr>
                </a:solidFill>
                <a:effectLst/>
              </a:rPr>
              <a:t>sengaja</a:t>
            </a:r>
            <a:br>
              <a:rPr lang="en-US" altLang="en-US" sz="2800" dirty="0">
                <a:solidFill>
                  <a:schemeClr val="bg1">
                    <a:lumMod val="50000"/>
                  </a:schemeClr>
                </a:solidFill>
                <a:effectLst/>
              </a:rPr>
            </a:br>
            <a:r>
              <a:rPr lang="en-US" altLang="en-US" sz="2800" b="1" dirty="0">
                <a:solidFill>
                  <a:schemeClr val="bg1">
                    <a:lumMod val="50000"/>
                  </a:schemeClr>
                </a:solidFill>
                <a:effectLst/>
              </a:rPr>
              <a:t>4.</a:t>
            </a:r>
            <a:r>
              <a:rPr lang="en-US" altLang="en-US" sz="2800" dirty="0">
                <a:solidFill>
                  <a:schemeClr val="bg1">
                    <a:lumMod val="50000"/>
                  </a:schemeClr>
                </a:solidFill>
                <a:effectLst/>
              </a:rPr>
              <a:t> </a:t>
            </a:r>
            <a:r>
              <a:rPr lang="en-US" altLang="en-US" sz="2800" dirty="0" err="1">
                <a:solidFill>
                  <a:schemeClr val="bg1">
                    <a:lumMod val="50000"/>
                  </a:schemeClr>
                </a:solidFill>
                <a:effectLst/>
              </a:rPr>
              <a:t>Ketebalan</a:t>
            </a:r>
            <a:r>
              <a:rPr lang="en-US" altLang="en-US" sz="2800" dirty="0">
                <a:solidFill>
                  <a:schemeClr val="bg1">
                    <a:lumMod val="50000"/>
                  </a:schemeClr>
                </a:solidFill>
                <a:effectLst/>
              </a:rPr>
              <a:t> </a:t>
            </a:r>
            <a:r>
              <a:rPr lang="en-US" altLang="en-US" sz="2800" dirty="0" err="1">
                <a:solidFill>
                  <a:schemeClr val="bg1">
                    <a:lumMod val="50000"/>
                  </a:schemeClr>
                </a:solidFill>
                <a:effectLst/>
              </a:rPr>
              <a:t>lapisan</a:t>
            </a:r>
            <a:r>
              <a:rPr lang="en-US" altLang="en-US" sz="2800" dirty="0">
                <a:solidFill>
                  <a:schemeClr val="bg1">
                    <a:lumMod val="50000"/>
                  </a:schemeClr>
                </a:solidFill>
                <a:effectLst/>
              </a:rPr>
              <a:t> </a:t>
            </a:r>
            <a:r>
              <a:rPr lang="en-US" altLang="en-US" sz="2800" dirty="0" err="1">
                <a:solidFill>
                  <a:schemeClr val="bg1">
                    <a:lumMod val="50000"/>
                  </a:schemeClr>
                </a:solidFill>
                <a:effectLst/>
              </a:rPr>
              <a:t>lendir</a:t>
            </a:r>
            <a:endParaRPr lang="en-US" altLang="en-US" sz="2800" dirty="0">
              <a:solidFill>
                <a:schemeClr val="bg1">
                  <a:lumMod val="50000"/>
                </a:schemeClr>
              </a:solidFill>
              <a:effectLst/>
            </a:endParaRPr>
          </a:p>
        </p:txBody>
      </p:sp>
      <p:sp>
        <p:nvSpPr>
          <p:cNvPr id="96261" name="Rectangle 5">
            <a:extLst>
              <a:ext uri="{FF2B5EF4-FFF2-40B4-BE49-F238E27FC236}">
                <a16:creationId xmlns:a16="http://schemas.microsoft.com/office/drawing/2014/main" id="{8E2ABDD0-B19C-486E-B9FE-168C4AE7AB4E}"/>
              </a:ext>
            </a:extLst>
          </p:cNvPr>
          <p:cNvSpPr>
            <a:spLocks noChangeArrowheads="1"/>
          </p:cNvSpPr>
          <p:nvPr/>
        </p:nvSpPr>
        <p:spPr bwMode="auto">
          <a:xfrm>
            <a:off x="0" y="0"/>
            <a:ext cx="6400800" cy="647700"/>
          </a:xfrm>
          <a:prstGeom prst="rect">
            <a:avLst/>
          </a:prstGeom>
          <a:noFill/>
          <a:ln w="9525">
            <a:noFill/>
            <a:miter lim="800000"/>
            <a:headEnd/>
            <a:tailEnd/>
          </a:ln>
          <a:effectLst/>
        </p:spPr>
        <p:txBody>
          <a:bodyPr wrap="none" anchor="ctr"/>
          <a:lstStyle/>
          <a:p>
            <a:pPr algn="ctr"/>
            <a:r>
              <a:rPr lang="en-US" altLang="en-US" sz="3200" b="1" dirty="0">
                <a:solidFill>
                  <a:schemeClr val="bg1">
                    <a:lumMod val="50000"/>
                  </a:schemeClr>
                </a:solidFill>
                <a:latin typeface="Aharoni" panose="02010803020104030203" pitchFamily="2" charset="-79"/>
                <a:cs typeface="Aharoni" panose="02010803020104030203" pitchFamily="2" charset="-79"/>
              </a:rPr>
              <a:t>Waktu </a:t>
            </a:r>
            <a:r>
              <a:rPr lang="en-US" altLang="en-US" sz="3200" b="1" dirty="0" err="1">
                <a:solidFill>
                  <a:schemeClr val="bg1">
                    <a:lumMod val="50000"/>
                  </a:schemeClr>
                </a:solidFill>
                <a:latin typeface="Aharoni" panose="02010803020104030203" pitchFamily="2" charset="-79"/>
                <a:cs typeface="Aharoni" panose="02010803020104030203" pitchFamily="2" charset="-79"/>
              </a:rPr>
              <a:t>Fermentasi</a:t>
            </a:r>
            <a:r>
              <a:rPr lang="en-US" altLang="en-US" sz="3200" b="1" dirty="0">
                <a:solidFill>
                  <a:schemeClr val="bg1">
                    <a:lumMod val="50000"/>
                  </a:schemeClr>
                </a:solidFill>
                <a:latin typeface="Aharoni" panose="02010803020104030203" pitchFamily="2" charset="-79"/>
                <a:cs typeface="Aharoni" panose="02010803020104030203" pitchFamily="2" charset="-79"/>
              </a:rPr>
              <a:t> </a:t>
            </a:r>
            <a:r>
              <a:rPr lang="en-US" altLang="en-US" sz="3200" b="1" dirty="0" err="1">
                <a:solidFill>
                  <a:schemeClr val="bg1">
                    <a:lumMod val="50000"/>
                  </a:schemeClr>
                </a:solidFill>
                <a:latin typeface="Aharoni" panose="02010803020104030203" pitchFamily="2" charset="-79"/>
                <a:cs typeface="Aharoni" panose="02010803020104030203" pitchFamily="2" charset="-79"/>
              </a:rPr>
              <a:t>Dipengaruhi</a:t>
            </a:r>
            <a:endParaRPr lang="en-US" altLang="en-US" sz="3200" b="1" dirty="0">
              <a:solidFill>
                <a:schemeClr val="bg1">
                  <a:lumMod val="50000"/>
                </a:schemeClr>
              </a:solidFill>
              <a:latin typeface="Aharoni" panose="02010803020104030203" pitchFamily="2" charset="-79"/>
              <a:cs typeface="Aharoni" panose="02010803020104030203" pitchFamily="2" charset="-79"/>
            </a:endParaRPr>
          </a:p>
        </p:txBody>
      </p:sp>
      <p:cxnSp>
        <p:nvCxnSpPr>
          <p:cNvPr id="4" name="Straight Arrow Connector 3">
            <a:extLst>
              <a:ext uri="{FF2B5EF4-FFF2-40B4-BE49-F238E27FC236}">
                <a16:creationId xmlns:a16="http://schemas.microsoft.com/office/drawing/2014/main" id="{BA9B766C-DF46-4D68-8F13-628CBD2E4447}"/>
              </a:ext>
            </a:extLst>
          </p:cNvPr>
          <p:cNvCxnSpPr/>
          <p:nvPr/>
        </p:nvCxnSpPr>
        <p:spPr>
          <a:xfrm>
            <a:off x="0" y="8857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14338" name="Picture 2" descr="Biji Kopi Dalam Metode Fermentasi Dan Cuci Foto Stok - Unduh Gambar  Sekarang - iStock">
            <a:extLst>
              <a:ext uri="{FF2B5EF4-FFF2-40B4-BE49-F238E27FC236}">
                <a16:creationId xmlns:a16="http://schemas.microsoft.com/office/drawing/2014/main" id="{AAD2743E-993B-4D74-A57B-14977F750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691" y="1802295"/>
            <a:ext cx="5448022" cy="3633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A7773EC-CF17-4842-AB28-9C4F98828666}"/>
              </a:ext>
            </a:extLst>
          </p:cNvPr>
          <p:cNvSpPr>
            <a:spLocks noGrp="1" noChangeArrowheads="1"/>
          </p:cNvSpPr>
          <p:nvPr>
            <p:ph type="title"/>
          </p:nvPr>
        </p:nvSpPr>
        <p:spPr>
          <a:xfrm>
            <a:off x="1" y="0"/>
            <a:ext cx="6096000" cy="847725"/>
          </a:xfrm>
          <a:noFill/>
        </p:spPr>
        <p:txBody>
          <a:bodyPr/>
          <a:lstStyle/>
          <a:p>
            <a:r>
              <a:rPr lang="en-US" altLang="en-US" sz="3200" b="1" dirty="0" err="1">
                <a:solidFill>
                  <a:schemeClr val="bg1">
                    <a:lumMod val="50000"/>
                  </a:schemeClr>
                </a:solidFill>
                <a:effectLst/>
                <a:latin typeface="Aharoni" panose="02010803020104030203" pitchFamily="2" charset="-79"/>
                <a:cs typeface="Aharoni" panose="02010803020104030203" pitchFamily="2" charset="-79"/>
              </a:rPr>
              <a:t>Kerugian</a:t>
            </a:r>
            <a:r>
              <a:rPr lang="en-US" altLang="en-US" sz="32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3200" b="1" dirty="0" err="1">
                <a:solidFill>
                  <a:schemeClr val="bg1">
                    <a:lumMod val="50000"/>
                  </a:schemeClr>
                </a:solidFill>
                <a:effectLst/>
                <a:latin typeface="Aharoni" panose="02010803020104030203" pitchFamily="2" charset="-79"/>
                <a:cs typeface="Aharoni" panose="02010803020104030203" pitchFamily="2" charset="-79"/>
              </a:rPr>
              <a:t>Akibat</a:t>
            </a:r>
            <a:r>
              <a:rPr lang="en-US" altLang="en-US" sz="32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3200" b="1" dirty="0" err="1">
                <a:solidFill>
                  <a:schemeClr val="bg1">
                    <a:lumMod val="50000"/>
                  </a:schemeClr>
                </a:solidFill>
                <a:effectLst/>
                <a:latin typeface="Aharoni" panose="02010803020104030203" pitchFamily="2" charset="-79"/>
                <a:cs typeface="Aharoni" panose="02010803020104030203" pitchFamily="2" charset="-79"/>
              </a:rPr>
              <a:t>Fermentasi</a:t>
            </a:r>
            <a:endParaRPr lang="en-US" altLang="en-US" sz="3200" b="1" dirty="0">
              <a:solidFill>
                <a:schemeClr val="bg1">
                  <a:lumMod val="50000"/>
                </a:schemeClr>
              </a:solidFill>
              <a:effectLst/>
              <a:latin typeface="Aharoni" panose="02010803020104030203" pitchFamily="2" charset="-79"/>
              <a:cs typeface="Aharoni" panose="02010803020104030203" pitchFamily="2" charset="-79"/>
            </a:endParaRPr>
          </a:p>
        </p:txBody>
      </p:sp>
      <p:sp>
        <p:nvSpPr>
          <p:cNvPr id="3075" name="Rectangle 3">
            <a:extLst>
              <a:ext uri="{FF2B5EF4-FFF2-40B4-BE49-F238E27FC236}">
                <a16:creationId xmlns:a16="http://schemas.microsoft.com/office/drawing/2014/main" id="{3252769F-1BBB-4439-BE1C-5A8A07F0E14C}"/>
              </a:ext>
            </a:extLst>
          </p:cNvPr>
          <p:cNvSpPr>
            <a:spLocks noGrp="1" noChangeArrowheads="1"/>
          </p:cNvSpPr>
          <p:nvPr>
            <p:ph type="body" idx="1"/>
          </p:nvPr>
        </p:nvSpPr>
        <p:spPr>
          <a:xfrm>
            <a:off x="588895" y="1268413"/>
            <a:ext cx="5287618" cy="5256212"/>
          </a:xfrm>
          <a:noFill/>
        </p:spPr>
        <p:txBody>
          <a:bodyPr/>
          <a:lstStyle/>
          <a:p>
            <a:pPr marL="609600" indent="-609600">
              <a:lnSpc>
                <a:spcPct val="80000"/>
              </a:lnSpc>
              <a:buFontTx/>
              <a:buAutoNum type="arabicPeriod"/>
            </a:pPr>
            <a:r>
              <a:rPr lang="en-US" altLang="en-US" sz="2000" dirty="0" err="1">
                <a:solidFill>
                  <a:schemeClr val="bg1">
                    <a:lumMod val="50000"/>
                  </a:schemeClr>
                </a:solidFill>
                <a:effectLst/>
              </a:rPr>
              <a:t>Fermentasi</a:t>
            </a:r>
            <a:r>
              <a:rPr lang="en-US" altLang="en-US" sz="2000" dirty="0">
                <a:solidFill>
                  <a:schemeClr val="bg1">
                    <a:lumMod val="50000"/>
                  </a:schemeClr>
                </a:solidFill>
                <a:effectLst/>
              </a:rPr>
              <a:t> yang lama </a:t>
            </a:r>
            <a:r>
              <a:rPr lang="en-US" altLang="en-US" sz="2000" dirty="0">
                <a:solidFill>
                  <a:schemeClr val="bg1">
                    <a:lumMod val="50000"/>
                  </a:schemeClr>
                </a:solidFill>
                <a:effectLst/>
                <a:cs typeface="Arial" panose="020B0604020202020204" pitchFamily="34" charset="0"/>
              </a:rPr>
              <a:t>→ over fermented, flavor </a:t>
            </a:r>
            <a:r>
              <a:rPr lang="en-US" altLang="en-US" sz="2000" dirty="0" err="1">
                <a:solidFill>
                  <a:schemeClr val="bg1">
                    <a:lumMod val="50000"/>
                  </a:schemeClr>
                </a:solidFill>
                <a:effectLst/>
                <a:cs typeface="Arial" panose="020B0604020202020204" pitchFamily="34" charset="0"/>
              </a:rPr>
              <a:t>menyimpang</a:t>
            </a:r>
            <a:endParaRPr lang="en-US" altLang="en-US" sz="2000" dirty="0">
              <a:solidFill>
                <a:schemeClr val="bg1">
                  <a:lumMod val="50000"/>
                </a:schemeClr>
              </a:solidFill>
              <a:effectLst/>
              <a:cs typeface="Arial" panose="020B0604020202020204" pitchFamily="34" charset="0"/>
            </a:endParaRPr>
          </a:p>
          <a:p>
            <a:pPr marL="609600" indent="-609600">
              <a:lnSpc>
                <a:spcPct val="80000"/>
              </a:lnSpc>
              <a:buFontTx/>
              <a:buAutoNum type="arabicPeriod"/>
            </a:pPr>
            <a:r>
              <a:rPr lang="en-US" altLang="en-US" sz="2000" dirty="0" err="1">
                <a:solidFill>
                  <a:schemeClr val="bg1">
                    <a:lumMod val="50000"/>
                  </a:schemeClr>
                </a:solidFill>
                <a:effectLst/>
                <a:cs typeface="Arial" panose="020B0604020202020204" pitchFamily="34" charset="0"/>
              </a:rPr>
              <a:t>Fermentasi</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kurang</a:t>
            </a:r>
            <a:r>
              <a:rPr lang="en-US" altLang="en-US" sz="2000" dirty="0">
                <a:solidFill>
                  <a:schemeClr val="bg1">
                    <a:lumMod val="50000"/>
                  </a:schemeClr>
                </a:solidFill>
                <a:effectLst/>
                <a:cs typeface="Arial" panose="020B0604020202020204" pitchFamily="34" charset="0"/>
              </a:rPr>
              <a:t> → flavor </a:t>
            </a:r>
            <a:r>
              <a:rPr lang="en-US" altLang="en-US" sz="2000" dirty="0" err="1">
                <a:solidFill>
                  <a:schemeClr val="bg1">
                    <a:lumMod val="50000"/>
                  </a:schemeClr>
                </a:solidFill>
                <a:effectLst/>
                <a:cs typeface="Arial" panose="020B0604020202020204" pitchFamily="34" charset="0"/>
              </a:rPr>
              <a:t>kurang</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terbentuk</a:t>
            </a:r>
            <a:endParaRPr lang="en-US" altLang="en-US" sz="2000" dirty="0">
              <a:solidFill>
                <a:schemeClr val="bg1">
                  <a:lumMod val="50000"/>
                </a:schemeClr>
              </a:solidFill>
              <a:effectLst/>
              <a:cs typeface="Arial" panose="020B0604020202020204" pitchFamily="34" charset="0"/>
            </a:endParaRPr>
          </a:p>
          <a:p>
            <a:pPr marL="609600" indent="-609600">
              <a:lnSpc>
                <a:spcPct val="80000"/>
              </a:lnSpc>
              <a:buFontTx/>
              <a:buAutoNum type="arabicPeriod"/>
            </a:pPr>
            <a:r>
              <a:rPr lang="en-US" altLang="en-US" sz="2000" dirty="0" err="1">
                <a:solidFill>
                  <a:schemeClr val="bg1">
                    <a:lumMod val="50000"/>
                  </a:schemeClr>
                </a:solidFill>
                <a:effectLst/>
                <a:cs typeface="Arial" panose="020B0604020202020204" pitchFamily="34" charset="0"/>
              </a:rPr>
              <a:t>Terjadi</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pengurangan</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berat</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karena</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metabolisme</a:t>
            </a:r>
            <a:r>
              <a:rPr lang="en-US" altLang="en-US" sz="2000" dirty="0">
                <a:solidFill>
                  <a:schemeClr val="bg1">
                    <a:lumMod val="50000"/>
                  </a:schemeClr>
                </a:solidFill>
                <a:effectLst/>
                <a:cs typeface="Arial" panose="020B0604020202020204" pitchFamily="34" charset="0"/>
              </a:rPr>
              <a:t>: H</a:t>
            </a:r>
            <a:r>
              <a:rPr lang="en-US" altLang="en-US" sz="2000" baseline="-25000" dirty="0">
                <a:solidFill>
                  <a:schemeClr val="bg1">
                    <a:lumMod val="50000"/>
                  </a:schemeClr>
                </a:solidFill>
                <a:effectLst/>
                <a:cs typeface="Arial" panose="020B0604020202020204" pitchFamily="34" charset="0"/>
              </a:rPr>
              <a:t>2</a:t>
            </a:r>
            <a:r>
              <a:rPr lang="en-US" altLang="en-US" sz="2000" dirty="0">
                <a:solidFill>
                  <a:schemeClr val="bg1">
                    <a:lumMod val="50000"/>
                  </a:schemeClr>
                </a:solidFill>
                <a:effectLst/>
                <a:cs typeface="Arial" panose="020B0604020202020204" pitchFamily="34" charset="0"/>
              </a:rPr>
              <a:t>O, CO</a:t>
            </a:r>
            <a:r>
              <a:rPr lang="en-US" altLang="en-US" sz="2000" baseline="-25000" dirty="0">
                <a:solidFill>
                  <a:schemeClr val="bg1">
                    <a:lumMod val="50000"/>
                  </a:schemeClr>
                </a:solidFill>
                <a:effectLst/>
                <a:cs typeface="Arial" panose="020B0604020202020204" pitchFamily="34" charset="0"/>
              </a:rPr>
              <a:t>2</a:t>
            </a:r>
            <a:r>
              <a:rPr lang="en-US" altLang="en-US" sz="2000" dirty="0">
                <a:solidFill>
                  <a:schemeClr val="bg1">
                    <a:lumMod val="50000"/>
                  </a:schemeClr>
                </a:solidFill>
                <a:effectLst/>
                <a:cs typeface="Arial" panose="020B0604020202020204" pitchFamily="34" charset="0"/>
              </a:rPr>
              <a:t>, NH</a:t>
            </a:r>
            <a:r>
              <a:rPr lang="en-US" altLang="en-US" sz="2000" baseline="-25000" dirty="0">
                <a:solidFill>
                  <a:schemeClr val="bg1">
                    <a:lumMod val="50000"/>
                  </a:schemeClr>
                </a:solidFill>
                <a:effectLst/>
                <a:cs typeface="Arial" panose="020B0604020202020204" pitchFamily="34" charset="0"/>
              </a:rPr>
              <a:t>3</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meningkat</a:t>
            </a:r>
            <a:r>
              <a:rPr lang="en-US" altLang="en-US" sz="2000" dirty="0">
                <a:solidFill>
                  <a:schemeClr val="bg1">
                    <a:lumMod val="50000"/>
                  </a:schemeClr>
                </a:solidFill>
                <a:effectLst/>
                <a:cs typeface="Arial" panose="020B0604020202020204" pitchFamily="34" charset="0"/>
              </a:rPr>
              <a:t> dan  </a:t>
            </a:r>
            <a:r>
              <a:rPr lang="en-US" altLang="en-US" sz="2000" dirty="0" err="1">
                <a:solidFill>
                  <a:schemeClr val="bg1">
                    <a:lumMod val="50000"/>
                  </a:schemeClr>
                </a:solidFill>
                <a:effectLst/>
                <a:cs typeface="Arial" panose="020B0604020202020204" pitchFamily="34" charset="0"/>
              </a:rPr>
              <a:t>terlarut</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terekstrak</a:t>
            </a:r>
            <a:endParaRPr lang="en-US" altLang="en-US" sz="2000" dirty="0">
              <a:solidFill>
                <a:schemeClr val="bg1">
                  <a:lumMod val="50000"/>
                </a:schemeClr>
              </a:solidFill>
              <a:effectLst/>
              <a:cs typeface="Arial" panose="020B0604020202020204" pitchFamily="34" charset="0"/>
            </a:endParaRPr>
          </a:p>
          <a:p>
            <a:pPr marL="609600" indent="-609600">
              <a:lnSpc>
                <a:spcPct val="80000"/>
              </a:lnSpc>
              <a:buFontTx/>
              <a:buAutoNum type="arabicPeriod"/>
            </a:pPr>
            <a:r>
              <a:rPr lang="en-US" altLang="en-US" sz="2000" dirty="0" err="1">
                <a:solidFill>
                  <a:schemeClr val="bg1">
                    <a:lumMod val="50000"/>
                  </a:schemeClr>
                </a:solidFill>
                <a:effectLst/>
                <a:cs typeface="Arial" panose="020B0604020202020204" pitchFamily="34" charset="0"/>
              </a:rPr>
              <a:t>Bila</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mikrobia</a:t>
            </a:r>
            <a:r>
              <a:rPr lang="en-US" altLang="en-US" sz="2000" dirty="0">
                <a:solidFill>
                  <a:schemeClr val="bg1">
                    <a:lumMod val="50000"/>
                  </a:schemeClr>
                </a:solidFill>
                <a:effectLst/>
                <a:cs typeface="Arial" panose="020B0604020202020204" pitchFamily="34" charset="0"/>
              </a:rPr>
              <a:t> yang </a:t>
            </a:r>
            <a:r>
              <a:rPr lang="en-US" altLang="en-US" sz="2000" dirty="0" err="1">
                <a:solidFill>
                  <a:schemeClr val="bg1">
                    <a:lumMod val="50000"/>
                  </a:schemeClr>
                </a:solidFill>
                <a:effectLst/>
                <a:cs typeface="Arial" panose="020B0604020202020204" pitchFamily="34" charset="0"/>
              </a:rPr>
              <a:t>tumbuh</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bukan</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bakteri</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asam</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laktat</a:t>
            </a:r>
            <a:r>
              <a:rPr lang="en-US" altLang="en-US" sz="2000" dirty="0">
                <a:solidFill>
                  <a:schemeClr val="bg1">
                    <a:lumMod val="50000"/>
                  </a:schemeClr>
                </a:solidFill>
                <a:effectLst/>
                <a:cs typeface="Arial" panose="020B0604020202020204" pitchFamily="34" charset="0"/>
              </a:rPr>
              <a:t> → </a:t>
            </a:r>
            <a:r>
              <a:rPr lang="en-US" altLang="en-US" sz="2000" dirty="0" err="1">
                <a:solidFill>
                  <a:schemeClr val="bg1">
                    <a:lumMod val="50000"/>
                  </a:schemeClr>
                </a:solidFill>
                <a:effectLst/>
                <a:cs typeface="Arial" panose="020B0604020202020204" pitchFamily="34" charset="0"/>
              </a:rPr>
              <a:t>biji</a:t>
            </a:r>
            <a:r>
              <a:rPr lang="en-US" altLang="en-US" sz="2000" dirty="0">
                <a:solidFill>
                  <a:schemeClr val="bg1">
                    <a:lumMod val="50000"/>
                  </a:schemeClr>
                </a:solidFill>
                <a:effectLst/>
                <a:cs typeface="Arial" panose="020B0604020202020204" pitchFamily="34" charset="0"/>
              </a:rPr>
              <a:t> kopi </a:t>
            </a:r>
            <a:r>
              <a:rPr lang="en-US" altLang="en-US" sz="2000" dirty="0" err="1">
                <a:solidFill>
                  <a:schemeClr val="bg1">
                    <a:lumMod val="50000"/>
                  </a:schemeClr>
                </a:solidFill>
                <a:effectLst/>
                <a:cs typeface="Arial" panose="020B0604020202020204" pitchFamily="34" charset="0"/>
              </a:rPr>
              <a:t>tidak</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baik</a:t>
            </a:r>
            <a:endParaRPr lang="en-US" altLang="en-US" sz="2000" dirty="0">
              <a:solidFill>
                <a:schemeClr val="bg1">
                  <a:lumMod val="50000"/>
                </a:schemeClr>
              </a:solidFill>
              <a:effectLst/>
              <a:cs typeface="Arial" panose="020B0604020202020204" pitchFamily="34" charset="0"/>
            </a:endParaRPr>
          </a:p>
          <a:p>
            <a:pPr>
              <a:buFont typeface="Wingdings" panose="05000000000000000000" pitchFamily="2" charset="2"/>
              <a:buNone/>
            </a:pP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Penurunan</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berat</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merugikan</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sehingga</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fermentasi</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tdk</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selalu</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dilakukan</a:t>
            </a:r>
            <a:endParaRPr lang="en-US" altLang="en-US" sz="2000" dirty="0">
              <a:solidFill>
                <a:schemeClr val="bg1">
                  <a:lumMod val="50000"/>
                </a:schemeClr>
              </a:solidFill>
              <a:effectLst/>
            </a:endParaRPr>
          </a:p>
          <a:p>
            <a:pPr marL="609600" indent="-609600">
              <a:lnSpc>
                <a:spcPct val="80000"/>
              </a:lnSpc>
              <a:buFontTx/>
              <a:buAutoNum type="arabicPeriod"/>
            </a:pPr>
            <a:endParaRPr lang="en-US" altLang="en-US" sz="2000" dirty="0">
              <a:solidFill>
                <a:schemeClr val="bg1">
                  <a:lumMod val="50000"/>
                </a:schemeClr>
              </a:solidFill>
              <a:effectLst/>
              <a:cs typeface="Arial" panose="020B0604020202020204" pitchFamily="34" charset="0"/>
            </a:endParaRPr>
          </a:p>
          <a:p>
            <a:pPr marL="609600" indent="-609600">
              <a:lnSpc>
                <a:spcPct val="80000"/>
              </a:lnSpc>
              <a:buNone/>
            </a:pPr>
            <a:r>
              <a:rPr lang="en-US" altLang="en-US" sz="2000" dirty="0">
                <a:solidFill>
                  <a:schemeClr val="bg1">
                    <a:lumMod val="50000"/>
                  </a:schemeClr>
                </a:solidFill>
                <a:effectLst/>
                <a:cs typeface="Arial" panose="020B0604020202020204" pitchFamily="34" charset="0"/>
              </a:rPr>
              <a:t>    </a:t>
            </a:r>
          </a:p>
          <a:p>
            <a:pPr marL="609600" indent="-609600">
              <a:lnSpc>
                <a:spcPct val="80000"/>
              </a:lnSpc>
              <a:buNone/>
            </a:pP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Kecepatan</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penurunan</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berat</a:t>
            </a:r>
            <a:r>
              <a:rPr lang="en-US" altLang="en-US" sz="2000" dirty="0">
                <a:solidFill>
                  <a:schemeClr val="bg1">
                    <a:lumMod val="50000"/>
                  </a:schemeClr>
                </a:solidFill>
                <a:effectLst/>
                <a:cs typeface="Arial" panose="020B0604020202020204" pitchFamily="34" charset="0"/>
              </a:rPr>
              <a:t> </a:t>
            </a:r>
            <a:r>
              <a:rPr lang="en-US" altLang="en-US" sz="2000" dirty="0" err="1">
                <a:solidFill>
                  <a:schemeClr val="bg1">
                    <a:lumMod val="50000"/>
                  </a:schemeClr>
                </a:solidFill>
                <a:effectLst/>
                <a:cs typeface="Arial" panose="020B0604020202020204" pitchFamily="34" charset="0"/>
              </a:rPr>
              <a:t>tergantung</a:t>
            </a:r>
            <a:r>
              <a:rPr lang="en-US" altLang="en-US" sz="2000" dirty="0">
                <a:solidFill>
                  <a:schemeClr val="bg1">
                    <a:lumMod val="50000"/>
                  </a:schemeClr>
                </a:solidFill>
                <a:effectLst/>
                <a:cs typeface="Arial" panose="020B0604020202020204" pitchFamily="34" charset="0"/>
              </a:rPr>
              <a:t> lama </a:t>
            </a:r>
            <a:r>
              <a:rPr lang="en-US" altLang="en-US" sz="2000" dirty="0" err="1">
                <a:solidFill>
                  <a:schemeClr val="bg1">
                    <a:lumMod val="50000"/>
                  </a:schemeClr>
                </a:solidFill>
                <a:effectLst/>
                <a:cs typeface="Arial" panose="020B0604020202020204" pitchFamily="34" charset="0"/>
              </a:rPr>
              <a:t>fermentasi</a:t>
            </a:r>
            <a:endParaRPr lang="en-US" altLang="en-US" sz="2000" dirty="0">
              <a:solidFill>
                <a:schemeClr val="bg1">
                  <a:lumMod val="50000"/>
                </a:schemeClr>
              </a:solidFill>
              <a:effectLst/>
              <a:cs typeface="Arial" panose="020B0604020202020204" pitchFamily="34" charset="0"/>
            </a:endParaRPr>
          </a:p>
          <a:p>
            <a:pPr marL="609600" indent="-609600">
              <a:lnSpc>
                <a:spcPct val="80000"/>
              </a:lnSpc>
              <a:buNone/>
            </a:pPr>
            <a:endParaRPr lang="en-US" altLang="en-US" sz="2000" dirty="0">
              <a:solidFill>
                <a:schemeClr val="bg1">
                  <a:lumMod val="50000"/>
                </a:schemeClr>
              </a:solidFill>
              <a:effectLst/>
              <a:cs typeface="Arial" panose="020B0604020202020204" pitchFamily="34" charset="0"/>
            </a:endParaRPr>
          </a:p>
        </p:txBody>
      </p:sp>
      <p:cxnSp>
        <p:nvCxnSpPr>
          <p:cNvPr id="4" name="Straight Arrow Connector 3">
            <a:extLst>
              <a:ext uri="{FF2B5EF4-FFF2-40B4-BE49-F238E27FC236}">
                <a16:creationId xmlns:a16="http://schemas.microsoft.com/office/drawing/2014/main" id="{A0552687-2A1A-4B52-AE59-D08ACB566267}"/>
              </a:ext>
            </a:extLst>
          </p:cNvPr>
          <p:cNvCxnSpPr/>
          <p:nvPr/>
        </p:nvCxnSpPr>
        <p:spPr>
          <a:xfrm>
            <a:off x="0" y="8857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15362" name="Picture 2" descr="Fermentasi Kopi, Untuk Apa? | Sada Coffee">
            <a:extLst>
              <a:ext uri="{FF2B5EF4-FFF2-40B4-BE49-F238E27FC236}">
                <a16:creationId xmlns:a16="http://schemas.microsoft.com/office/drawing/2014/main" id="{3CD62B44-AA2E-43CC-B9D8-9589B2269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488" y="1576179"/>
            <a:ext cx="5876512" cy="3525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D9567B4D-0E1B-40A9-8AC1-7AE5FB13B733}"/>
              </a:ext>
            </a:extLst>
          </p:cNvPr>
          <p:cNvSpPr>
            <a:spLocks noGrp="1" noChangeArrowheads="1"/>
          </p:cNvSpPr>
          <p:nvPr>
            <p:ph type="title"/>
          </p:nvPr>
        </p:nvSpPr>
        <p:spPr>
          <a:xfrm>
            <a:off x="1" y="0"/>
            <a:ext cx="7195930" cy="692150"/>
          </a:xfrm>
          <a:noFill/>
        </p:spPr>
        <p:txBody>
          <a:bodyPr/>
          <a:lstStyle/>
          <a:p>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Peranan</a:t>
            </a:r>
            <a:r>
              <a:rPr lang="en-US" altLang="en-US" sz="28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Mikrobia</a:t>
            </a:r>
            <a:r>
              <a:rPr lang="en-US" altLang="en-US" sz="28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Selama</a:t>
            </a:r>
            <a:r>
              <a:rPr lang="en-US" altLang="en-US" sz="28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Fermentasi</a:t>
            </a:r>
            <a:endParaRPr lang="en-US" altLang="en-US" sz="2800" b="1" dirty="0">
              <a:solidFill>
                <a:schemeClr val="bg1">
                  <a:lumMod val="50000"/>
                </a:schemeClr>
              </a:solidFill>
              <a:effectLst/>
              <a:latin typeface="Aharoni" panose="02010803020104030203" pitchFamily="2" charset="-79"/>
              <a:cs typeface="Aharoni" panose="02010803020104030203" pitchFamily="2" charset="-79"/>
            </a:endParaRPr>
          </a:p>
        </p:txBody>
      </p:sp>
      <p:sp>
        <p:nvSpPr>
          <p:cNvPr id="149507" name="Rectangle 3">
            <a:extLst>
              <a:ext uri="{FF2B5EF4-FFF2-40B4-BE49-F238E27FC236}">
                <a16:creationId xmlns:a16="http://schemas.microsoft.com/office/drawing/2014/main" id="{07AB477C-C7EE-45F9-9FBB-345B2C075E61}"/>
              </a:ext>
            </a:extLst>
          </p:cNvPr>
          <p:cNvSpPr>
            <a:spLocks noGrp="1" noChangeArrowheads="1"/>
          </p:cNvSpPr>
          <p:nvPr>
            <p:ph type="body" idx="1"/>
          </p:nvPr>
        </p:nvSpPr>
        <p:spPr>
          <a:xfrm>
            <a:off x="420998" y="1304403"/>
            <a:ext cx="6417124" cy="5040313"/>
          </a:xfrm>
          <a:noFill/>
        </p:spPr>
        <p:txBody>
          <a:bodyPr/>
          <a:lstStyle/>
          <a:p>
            <a:pPr marL="0" indent="0">
              <a:lnSpc>
                <a:spcPct val="90000"/>
              </a:lnSpc>
              <a:buNone/>
            </a:pPr>
            <a:r>
              <a:rPr lang="en-US" altLang="en-US" sz="2400" b="1" dirty="0" err="1">
                <a:solidFill>
                  <a:schemeClr val="bg1">
                    <a:lumMod val="50000"/>
                  </a:schemeClr>
                </a:solidFill>
                <a:effectLst/>
              </a:rPr>
              <a:t>Gorter</a:t>
            </a:r>
            <a:r>
              <a:rPr lang="en-US" altLang="en-US" sz="2400" dirty="0">
                <a:solidFill>
                  <a:schemeClr val="bg1">
                    <a:lumMod val="50000"/>
                  </a:schemeClr>
                </a:solidFill>
                <a:effectLst/>
              </a:rPr>
              <a:t> (Indonesia)</a:t>
            </a:r>
          </a:p>
          <a:p>
            <a:pPr marL="609600" indent="-609600">
              <a:lnSpc>
                <a:spcPct val="90000"/>
              </a:lnSpc>
            </a:pPr>
            <a:r>
              <a:rPr lang="en-US" altLang="en-US" sz="2400" dirty="0" err="1">
                <a:solidFill>
                  <a:schemeClr val="bg1">
                    <a:lumMod val="50000"/>
                  </a:schemeClr>
                </a:solidFill>
                <a:effectLst/>
              </a:rPr>
              <a:t>Terjadi</a:t>
            </a:r>
            <a:r>
              <a:rPr lang="en-US" altLang="en-US" sz="2400" dirty="0">
                <a:solidFill>
                  <a:schemeClr val="bg1">
                    <a:lumMod val="50000"/>
                  </a:schemeClr>
                </a:solidFill>
                <a:effectLst/>
              </a:rPr>
              <a:t> </a:t>
            </a:r>
            <a:r>
              <a:rPr lang="en-US" altLang="en-US" sz="2400" dirty="0" err="1">
                <a:solidFill>
                  <a:schemeClr val="bg1">
                    <a:lumMod val="50000"/>
                  </a:schemeClr>
                </a:solidFill>
                <a:effectLst/>
              </a:rPr>
              <a:t>fermentasi</a:t>
            </a:r>
            <a:r>
              <a:rPr lang="en-US" altLang="en-US" sz="2400" dirty="0">
                <a:solidFill>
                  <a:schemeClr val="bg1">
                    <a:lumMod val="50000"/>
                  </a:schemeClr>
                </a:solidFill>
                <a:effectLst/>
              </a:rPr>
              <a:t> </a:t>
            </a:r>
            <a:r>
              <a:rPr lang="en-US" altLang="en-US" sz="2400" dirty="0" err="1">
                <a:solidFill>
                  <a:schemeClr val="bg1">
                    <a:lumMod val="50000"/>
                  </a:schemeClr>
                </a:solidFill>
                <a:effectLst/>
              </a:rPr>
              <a:t>asam</a:t>
            </a:r>
            <a:r>
              <a:rPr lang="en-US" altLang="en-US" sz="2400" dirty="0">
                <a:solidFill>
                  <a:schemeClr val="bg1">
                    <a:lumMod val="50000"/>
                  </a:schemeClr>
                </a:solidFill>
                <a:effectLst/>
              </a:rPr>
              <a:t> </a:t>
            </a:r>
            <a:r>
              <a:rPr lang="en-US" altLang="en-US" sz="2400" dirty="0" err="1">
                <a:solidFill>
                  <a:schemeClr val="bg1">
                    <a:lumMod val="50000"/>
                  </a:schemeClr>
                </a:solidFill>
                <a:effectLst/>
              </a:rPr>
              <a:t>laktat</a:t>
            </a:r>
            <a:r>
              <a:rPr lang="en-US" altLang="en-US" sz="2400" dirty="0">
                <a:solidFill>
                  <a:schemeClr val="bg1">
                    <a:lumMod val="50000"/>
                  </a:schemeClr>
                </a:solidFill>
                <a:effectLst/>
              </a:rPr>
              <a:t> oleh </a:t>
            </a:r>
            <a:r>
              <a:rPr lang="en-US" altLang="en-US" sz="2400" dirty="0" err="1">
                <a:solidFill>
                  <a:schemeClr val="bg1">
                    <a:lumMod val="50000"/>
                  </a:schemeClr>
                </a:solidFill>
                <a:effectLst/>
              </a:rPr>
              <a:t>m.o.</a:t>
            </a:r>
            <a:r>
              <a:rPr lang="en-US" altLang="en-US" sz="2400" dirty="0">
                <a:solidFill>
                  <a:schemeClr val="bg1">
                    <a:lumMod val="50000"/>
                  </a:schemeClr>
                </a:solidFill>
                <a:effectLst/>
              </a:rPr>
              <a:t> </a:t>
            </a:r>
            <a:r>
              <a:rPr lang="en-US" altLang="en-US" sz="2400" i="1" dirty="0">
                <a:solidFill>
                  <a:schemeClr val="bg1">
                    <a:lumMod val="50000"/>
                  </a:schemeClr>
                </a:solidFill>
                <a:effectLst/>
              </a:rPr>
              <a:t>Bacterium lactic aerogenes,</a:t>
            </a:r>
            <a:r>
              <a:rPr lang="en-US" altLang="en-US" sz="2400" dirty="0">
                <a:solidFill>
                  <a:schemeClr val="bg1">
                    <a:lumMod val="50000"/>
                  </a:schemeClr>
                </a:solidFill>
                <a:effectLst/>
              </a:rPr>
              <a:t> </a:t>
            </a:r>
            <a:r>
              <a:rPr lang="en-US" altLang="en-US" sz="2400" dirty="0" err="1">
                <a:solidFill>
                  <a:schemeClr val="bg1">
                    <a:lumMod val="50000"/>
                  </a:schemeClr>
                </a:solidFill>
                <a:effectLst/>
              </a:rPr>
              <a:t>menghasilkan</a:t>
            </a:r>
            <a:r>
              <a:rPr lang="en-US" altLang="en-US" sz="2400" dirty="0">
                <a:solidFill>
                  <a:schemeClr val="bg1">
                    <a:lumMod val="50000"/>
                  </a:schemeClr>
                </a:solidFill>
                <a:effectLst/>
              </a:rPr>
              <a:t>: </a:t>
            </a:r>
            <a:r>
              <a:rPr lang="en-US" altLang="en-US" sz="2400" dirty="0" err="1">
                <a:solidFill>
                  <a:schemeClr val="bg1">
                    <a:lumMod val="50000"/>
                  </a:schemeClr>
                </a:solidFill>
                <a:effectLst/>
              </a:rPr>
              <a:t>asam</a:t>
            </a:r>
            <a:r>
              <a:rPr lang="en-US" altLang="en-US" sz="2400" dirty="0">
                <a:solidFill>
                  <a:schemeClr val="bg1">
                    <a:lumMod val="50000"/>
                  </a:schemeClr>
                </a:solidFill>
                <a:effectLst/>
              </a:rPr>
              <a:t> </a:t>
            </a:r>
            <a:r>
              <a:rPr lang="en-US" altLang="en-US" sz="2400" dirty="0" err="1">
                <a:solidFill>
                  <a:schemeClr val="bg1">
                    <a:lumMod val="50000"/>
                  </a:schemeClr>
                </a:solidFill>
                <a:effectLst/>
              </a:rPr>
              <a:t>laktat</a:t>
            </a:r>
            <a:r>
              <a:rPr lang="en-US" altLang="en-US" sz="2400" dirty="0">
                <a:solidFill>
                  <a:schemeClr val="bg1">
                    <a:lumMod val="50000"/>
                  </a:schemeClr>
                </a:solidFill>
                <a:effectLst/>
              </a:rPr>
              <a:t> ± 0,5 %, </a:t>
            </a:r>
            <a:r>
              <a:rPr lang="en-US" altLang="en-US" sz="2400" dirty="0" err="1">
                <a:solidFill>
                  <a:schemeClr val="bg1">
                    <a:lumMod val="50000"/>
                  </a:schemeClr>
                </a:solidFill>
                <a:effectLst/>
              </a:rPr>
              <a:t>asam</a:t>
            </a:r>
            <a:r>
              <a:rPr lang="en-US" altLang="en-US" sz="2400" dirty="0">
                <a:solidFill>
                  <a:schemeClr val="bg1">
                    <a:lumMod val="50000"/>
                  </a:schemeClr>
                </a:solidFill>
                <a:effectLst/>
              </a:rPr>
              <a:t> </a:t>
            </a:r>
            <a:r>
              <a:rPr lang="en-US" altLang="en-US" sz="2400" dirty="0" err="1">
                <a:solidFill>
                  <a:schemeClr val="bg1">
                    <a:lumMod val="50000"/>
                  </a:schemeClr>
                </a:solidFill>
                <a:effectLst/>
              </a:rPr>
              <a:t>suksinat</a:t>
            </a:r>
            <a:r>
              <a:rPr lang="en-US" altLang="en-US" sz="2400" dirty="0">
                <a:solidFill>
                  <a:schemeClr val="bg1">
                    <a:lumMod val="50000"/>
                  </a:schemeClr>
                </a:solidFill>
                <a:effectLst/>
              </a:rPr>
              <a:t>, </a:t>
            </a:r>
            <a:r>
              <a:rPr lang="en-US" altLang="en-US" sz="2400" dirty="0" err="1">
                <a:solidFill>
                  <a:schemeClr val="bg1">
                    <a:lumMod val="50000"/>
                  </a:schemeClr>
                </a:solidFill>
                <a:effectLst/>
              </a:rPr>
              <a:t>asam</a:t>
            </a:r>
            <a:r>
              <a:rPr lang="en-US" altLang="en-US" sz="2400" dirty="0">
                <a:solidFill>
                  <a:schemeClr val="bg1">
                    <a:lumMod val="50000"/>
                  </a:schemeClr>
                </a:solidFill>
                <a:effectLst/>
              </a:rPr>
              <a:t> </a:t>
            </a:r>
            <a:r>
              <a:rPr lang="en-US" altLang="en-US" sz="2400" dirty="0" err="1">
                <a:solidFill>
                  <a:schemeClr val="bg1">
                    <a:lumMod val="50000"/>
                  </a:schemeClr>
                </a:solidFill>
                <a:effectLst/>
              </a:rPr>
              <a:t>formiat</a:t>
            </a:r>
            <a:r>
              <a:rPr lang="en-US" altLang="en-US" sz="2400" dirty="0">
                <a:solidFill>
                  <a:schemeClr val="bg1">
                    <a:lumMod val="50000"/>
                  </a:schemeClr>
                </a:solidFill>
                <a:effectLst/>
              </a:rPr>
              <a:t> dan </a:t>
            </a:r>
            <a:r>
              <a:rPr lang="en-US" altLang="en-US" sz="2400" dirty="0" err="1">
                <a:solidFill>
                  <a:schemeClr val="bg1">
                    <a:lumMod val="50000"/>
                  </a:schemeClr>
                </a:solidFill>
                <a:effectLst/>
              </a:rPr>
              <a:t>etil</a:t>
            </a:r>
            <a:r>
              <a:rPr lang="en-US" altLang="en-US" sz="2400" dirty="0">
                <a:solidFill>
                  <a:schemeClr val="bg1">
                    <a:lumMod val="50000"/>
                  </a:schemeClr>
                </a:solidFill>
                <a:effectLst/>
              </a:rPr>
              <a:t> </a:t>
            </a:r>
            <a:r>
              <a:rPr lang="en-US" altLang="en-US" sz="2400" dirty="0" err="1">
                <a:solidFill>
                  <a:schemeClr val="bg1">
                    <a:lumMod val="50000"/>
                  </a:schemeClr>
                </a:solidFill>
                <a:effectLst/>
              </a:rPr>
              <a:t>alkohol</a:t>
            </a:r>
            <a:r>
              <a:rPr lang="en-US" altLang="en-US" sz="2400" dirty="0">
                <a:solidFill>
                  <a:schemeClr val="bg1">
                    <a:lumMod val="50000"/>
                  </a:schemeClr>
                </a:solidFill>
                <a:effectLst/>
              </a:rPr>
              <a:t> (</a:t>
            </a:r>
            <a:r>
              <a:rPr lang="en-US" altLang="en-US" sz="2400" dirty="0" err="1">
                <a:solidFill>
                  <a:schemeClr val="bg1">
                    <a:lumMod val="50000"/>
                  </a:schemeClr>
                </a:solidFill>
                <a:effectLst/>
              </a:rPr>
              <a:t>rendah</a:t>
            </a:r>
            <a:r>
              <a:rPr lang="en-US" altLang="en-US" sz="2400" dirty="0">
                <a:solidFill>
                  <a:schemeClr val="bg1">
                    <a:lumMod val="50000"/>
                  </a:schemeClr>
                </a:solidFill>
                <a:effectLst/>
              </a:rPr>
              <a:t> </a:t>
            </a:r>
            <a:r>
              <a:rPr lang="en-US" altLang="en-US" sz="2400" dirty="0" err="1">
                <a:solidFill>
                  <a:schemeClr val="bg1">
                    <a:lumMod val="50000"/>
                  </a:schemeClr>
                </a:solidFill>
                <a:effectLst/>
              </a:rPr>
              <a:t>sekali</a:t>
            </a:r>
            <a:r>
              <a:rPr lang="en-US" altLang="en-US" sz="2400" dirty="0">
                <a:solidFill>
                  <a:schemeClr val="bg1">
                    <a:lumMod val="50000"/>
                  </a:schemeClr>
                </a:solidFill>
                <a:effectLst/>
              </a:rPr>
              <a:t>)</a:t>
            </a:r>
          </a:p>
          <a:p>
            <a:pPr marL="609600" indent="-609600">
              <a:lnSpc>
                <a:spcPct val="90000"/>
              </a:lnSpc>
            </a:pPr>
            <a:r>
              <a:rPr lang="en-US" altLang="en-US" sz="2400" dirty="0" err="1">
                <a:solidFill>
                  <a:schemeClr val="bg1">
                    <a:lumMod val="50000"/>
                  </a:schemeClr>
                </a:solidFill>
                <a:effectLst/>
              </a:rPr>
              <a:t>Terjadi</a:t>
            </a:r>
            <a:r>
              <a:rPr lang="en-US" altLang="en-US" sz="2400" dirty="0">
                <a:solidFill>
                  <a:schemeClr val="bg1">
                    <a:lumMod val="50000"/>
                  </a:schemeClr>
                </a:solidFill>
                <a:effectLst/>
              </a:rPr>
              <a:t> </a:t>
            </a:r>
            <a:r>
              <a:rPr lang="en-US" altLang="en-US" sz="2400" dirty="0" err="1">
                <a:solidFill>
                  <a:schemeClr val="bg1">
                    <a:lumMod val="50000"/>
                  </a:schemeClr>
                </a:solidFill>
                <a:effectLst/>
              </a:rPr>
              <a:t>kenaikan</a:t>
            </a:r>
            <a:r>
              <a:rPr lang="en-US" altLang="en-US" sz="2400" dirty="0">
                <a:solidFill>
                  <a:schemeClr val="bg1">
                    <a:lumMod val="50000"/>
                  </a:schemeClr>
                </a:solidFill>
                <a:effectLst/>
              </a:rPr>
              <a:t> </a:t>
            </a:r>
            <a:r>
              <a:rPr lang="en-US" altLang="en-US" sz="2400" dirty="0" err="1">
                <a:solidFill>
                  <a:schemeClr val="bg1">
                    <a:lumMod val="50000"/>
                  </a:schemeClr>
                </a:solidFill>
                <a:effectLst/>
              </a:rPr>
              <a:t>suhu</a:t>
            </a:r>
            <a:endParaRPr lang="en-US" altLang="en-US" sz="2400" dirty="0">
              <a:solidFill>
                <a:schemeClr val="bg1">
                  <a:lumMod val="50000"/>
                </a:schemeClr>
              </a:solidFill>
              <a:effectLst/>
            </a:endParaRPr>
          </a:p>
          <a:p>
            <a:pPr marL="609600" indent="-609600">
              <a:lnSpc>
                <a:spcPct val="90000"/>
              </a:lnSpc>
              <a:buNone/>
            </a:pPr>
            <a:endParaRPr lang="en-US" altLang="en-US" sz="2400" dirty="0">
              <a:solidFill>
                <a:schemeClr val="bg1">
                  <a:lumMod val="50000"/>
                </a:schemeClr>
              </a:solidFill>
              <a:effectLst/>
            </a:endParaRPr>
          </a:p>
          <a:p>
            <a:pPr marL="0" indent="0">
              <a:lnSpc>
                <a:spcPct val="90000"/>
              </a:lnSpc>
              <a:buNone/>
            </a:pPr>
            <a:r>
              <a:rPr lang="en-US" altLang="en-US" sz="2400" b="1" dirty="0" err="1">
                <a:solidFill>
                  <a:schemeClr val="bg1">
                    <a:lumMod val="50000"/>
                  </a:schemeClr>
                </a:solidFill>
                <a:effectLst/>
              </a:rPr>
              <a:t>Scharrer</a:t>
            </a:r>
            <a:r>
              <a:rPr lang="en-US" altLang="en-US" sz="2400" dirty="0">
                <a:solidFill>
                  <a:schemeClr val="bg1">
                    <a:lumMod val="50000"/>
                  </a:schemeClr>
                </a:solidFill>
                <a:effectLst/>
              </a:rPr>
              <a:t> (</a:t>
            </a:r>
            <a:r>
              <a:rPr lang="en-US" altLang="en-US" sz="2400" dirty="0" err="1">
                <a:solidFill>
                  <a:schemeClr val="bg1">
                    <a:lumMod val="50000"/>
                  </a:schemeClr>
                </a:solidFill>
                <a:effectLst/>
              </a:rPr>
              <a:t>Kolombia</a:t>
            </a:r>
            <a:r>
              <a:rPr lang="en-US" altLang="en-US" sz="2400" dirty="0">
                <a:solidFill>
                  <a:schemeClr val="bg1">
                    <a:lumMod val="50000"/>
                  </a:schemeClr>
                </a:solidFill>
                <a:effectLst/>
              </a:rPr>
              <a:t>)</a:t>
            </a:r>
            <a:endParaRPr lang="en-US" altLang="en-US" sz="2400" dirty="0">
              <a:solidFill>
                <a:schemeClr val="bg1">
                  <a:lumMod val="50000"/>
                </a:schemeClr>
              </a:solidFill>
              <a:effectLst/>
              <a:sym typeface="Symbol" panose="05050102010706020507" pitchFamily="18" charset="2"/>
            </a:endParaRPr>
          </a:p>
          <a:p>
            <a:pPr marL="609600" indent="-609600">
              <a:lnSpc>
                <a:spcPct val="90000"/>
              </a:lnSpc>
            </a:pPr>
            <a:r>
              <a:rPr lang="en-US" altLang="en-US" sz="2400" dirty="0">
                <a:solidFill>
                  <a:schemeClr val="bg1">
                    <a:lumMod val="50000"/>
                  </a:schemeClr>
                </a:solidFill>
                <a:effectLst/>
                <a:sym typeface="Symbol" panose="05050102010706020507" pitchFamily="18" charset="2"/>
              </a:rPr>
              <a:t></a:t>
            </a:r>
            <a:r>
              <a:rPr lang="en-US" altLang="en-US" sz="2400" dirty="0">
                <a:solidFill>
                  <a:schemeClr val="bg1">
                    <a:lumMod val="50000"/>
                  </a:schemeClr>
                </a:solidFill>
                <a:effectLst/>
              </a:rPr>
              <a:t> Yang </a:t>
            </a:r>
            <a:r>
              <a:rPr lang="en-US" altLang="en-US" sz="2400" dirty="0" err="1">
                <a:solidFill>
                  <a:schemeClr val="bg1">
                    <a:lumMod val="50000"/>
                  </a:schemeClr>
                </a:solidFill>
                <a:effectLst/>
              </a:rPr>
              <a:t>aktif</a:t>
            </a:r>
            <a:r>
              <a:rPr lang="en-US" altLang="en-US" sz="2400" dirty="0">
                <a:solidFill>
                  <a:schemeClr val="bg1">
                    <a:lumMod val="50000"/>
                  </a:schemeClr>
                </a:solidFill>
                <a:effectLst/>
              </a:rPr>
              <a:t> </a:t>
            </a:r>
            <a:r>
              <a:rPr lang="en-US" altLang="en-US" sz="2400" i="1" dirty="0">
                <a:solidFill>
                  <a:schemeClr val="bg1">
                    <a:lumMod val="50000"/>
                  </a:schemeClr>
                </a:solidFill>
                <a:effectLst/>
              </a:rPr>
              <a:t>Saccharomyces</a:t>
            </a:r>
            <a:r>
              <a:rPr lang="en-US" altLang="en-US" sz="2400" dirty="0">
                <a:solidFill>
                  <a:schemeClr val="bg1">
                    <a:lumMod val="50000"/>
                  </a:schemeClr>
                </a:solidFill>
                <a:effectLst/>
              </a:rPr>
              <a:t> sp. dan </a:t>
            </a:r>
            <a:r>
              <a:rPr lang="en-US" altLang="en-US" sz="2400" dirty="0" err="1">
                <a:solidFill>
                  <a:schemeClr val="bg1">
                    <a:lumMod val="50000"/>
                  </a:schemeClr>
                </a:solidFill>
                <a:effectLst/>
              </a:rPr>
              <a:t>atau</a:t>
            </a:r>
            <a:r>
              <a:rPr lang="en-US" altLang="en-US" sz="2400" dirty="0">
                <a:solidFill>
                  <a:schemeClr val="bg1">
                    <a:lumMod val="50000"/>
                  </a:schemeClr>
                </a:solidFill>
                <a:effectLst/>
              </a:rPr>
              <a:t> </a:t>
            </a:r>
            <a:r>
              <a:rPr lang="en-US" altLang="en-US" sz="2400" i="1" dirty="0" err="1">
                <a:solidFill>
                  <a:schemeClr val="bg1">
                    <a:lumMod val="50000"/>
                  </a:schemeClr>
                </a:solidFill>
                <a:effectLst/>
              </a:rPr>
              <a:t>Mycoderma</a:t>
            </a:r>
            <a:r>
              <a:rPr lang="en-US" altLang="en-US" sz="2400" i="1" dirty="0">
                <a:solidFill>
                  <a:schemeClr val="bg1">
                    <a:lumMod val="50000"/>
                  </a:schemeClr>
                </a:solidFill>
                <a:effectLst/>
              </a:rPr>
              <a:t> </a:t>
            </a:r>
            <a:r>
              <a:rPr lang="en-US" altLang="en-US" sz="2400" i="1" dirty="0" err="1">
                <a:solidFill>
                  <a:schemeClr val="bg1">
                    <a:lumMod val="50000"/>
                  </a:schemeClr>
                </a:solidFill>
                <a:effectLst/>
              </a:rPr>
              <a:t>coffei</a:t>
            </a:r>
            <a:r>
              <a:rPr lang="en-US" altLang="en-US" sz="2400" dirty="0">
                <a:solidFill>
                  <a:schemeClr val="bg1">
                    <a:lumMod val="50000"/>
                  </a:schemeClr>
                </a:solidFill>
                <a:effectLst/>
              </a:rPr>
              <a:t> </a:t>
            </a:r>
            <a:r>
              <a:rPr lang="en-US" altLang="en-US" sz="2400" dirty="0">
                <a:solidFill>
                  <a:schemeClr val="bg1">
                    <a:lumMod val="50000"/>
                  </a:schemeClr>
                </a:solidFill>
                <a:effectLst/>
                <a:sym typeface="Wingdings" panose="05000000000000000000" pitchFamily="2" charset="2"/>
              </a:rPr>
              <a:t></a:t>
            </a:r>
            <a:r>
              <a:rPr lang="en-US" altLang="en-US" sz="2400" dirty="0">
                <a:solidFill>
                  <a:schemeClr val="bg1">
                    <a:lumMod val="50000"/>
                  </a:schemeClr>
                </a:solidFill>
                <a:effectLst/>
              </a:rPr>
              <a:t> </a:t>
            </a:r>
            <a:r>
              <a:rPr lang="en-US" altLang="en-US" sz="2400" dirty="0" err="1">
                <a:solidFill>
                  <a:schemeClr val="bg1">
                    <a:lumMod val="50000"/>
                  </a:schemeClr>
                </a:solidFill>
                <a:effectLst/>
              </a:rPr>
              <a:t>fermentasi</a:t>
            </a:r>
            <a:r>
              <a:rPr lang="en-US" altLang="en-US" sz="2400" dirty="0">
                <a:solidFill>
                  <a:schemeClr val="bg1">
                    <a:lumMod val="50000"/>
                  </a:schemeClr>
                </a:solidFill>
                <a:effectLst/>
              </a:rPr>
              <a:t> </a:t>
            </a:r>
            <a:r>
              <a:rPr lang="en-US" altLang="en-US" sz="2400" dirty="0" err="1">
                <a:solidFill>
                  <a:schemeClr val="bg1">
                    <a:lumMod val="50000"/>
                  </a:schemeClr>
                </a:solidFill>
                <a:effectLst/>
              </a:rPr>
              <a:t>alkoholik</a:t>
            </a:r>
            <a:endParaRPr lang="en-US" altLang="en-US" sz="2400" dirty="0">
              <a:solidFill>
                <a:schemeClr val="bg1">
                  <a:lumMod val="50000"/>
                </a:schemeClr>
              </a:solidFill>
              <a:effectLst/>
            </a:endParaRPr>
          </a:p>
        </p:txBody>
      </p:sp>
      <p:cxnSp>
        <p:nvCxnSpPr>
          <p:cNvPr id="4" name="Straight Arrow Connector 3">
            <a:extLst>
              <a:ext uri="{FF2B5EF4-FFF2-40B4-BE49-F238E27FC236}">
                <a16:creationId xmlns:a16="http://schemas.microsoft.com/office/drawing/2014/main" id="{C5822419-8832-46B9-AB7A-7EDCC568A280}"/>
              </a:ext>
            </a:extLst>
          </p:cNvPr>
          <p:cNvCxnSpPr/>
          <p:nvPr/>
        </p:nvCxnSpPr>
        <p:spPr>
          <a:xfrm>
            <a:off x="0" y="8857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16386" name="Picture 2" descr="Peranan Ragi Pada Fermentasi Kopi Halaman all - Kompasiana.com">
            <a:extLst>
              <a:ext uri="{FF2B5EF4-FFF2-40B4-BE49-F238E27FC236}">
                <a16:creationId xmlns:a16="http://schemas.microsoft.com/office/drawing/2014/main" id="{84E5301A-51E1-466E-9C41-AA8AE95ED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392" y="1669774"/>
            <a:ext cx="5356607" cy="4026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EC68EB6A-58F1-4E2D-B584-D9F005FB5B5A}"/>
              </a:ext>
            </a:extLst>
          </p:cNvPr>
          <p:cNvSpPr>
            <a:spLocks noGrp="1" noChangeArrowheads="1"/>
          </p:cNvSpPr>
          <p:nvPr>
            <p:ph type="title"/>
          </p:nvPr>
        </p:nvSpPr>
        <p:spPr>
          <a:xfrm>
            <a:off x="1" y="0"/>
            <a:ext cx="6705600" cy="630237"/>
          </a:xfrm>
          <a:noFill/>
        </p:spPr>
        <p:txBody>
          <a:bodyPr/>
          <a:lstStyle/>
          <a:p>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Peranan</a:t>
            </a:r>
            <a:r>
              <a:rPr lang="en-US" altLang="en-US" sz="28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Mikrobia</a:t>
            </a:r>
            <a:r>
              <a:rPr lang="en-US" altLang="en-US" sz="28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Selama</a:t>
            </a:r>
            <a:r>
              <a:rPr lang="en-US" altLang="en-US" sz="28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Fermentasi</a:t>
            </a:r>
            <a:endParaRPr lang="en-US" altLang="en-US" sz="2800" b="1" dirty="0">
              <a:solidFill>
                <a:schemeClr val="bg1">
                  <a:lumMod val="50000"/>
                </a:schemeClr>
              </a:solidFill>
              <a:effectLst/>
              <a:latin typeface="Aharoni" panose="02010803020104030203" pitchFamily="2" charset="-79"/>
              <a:cs typeface="Aharoni" panose="02010803020104030203" pitchFamily="2" charset="-79"/>
            </a:endParaRPr>
          </a:p>
        </p:txBody>
      </p:sp>
      <p:sp>
        <p:nvSpPr>
          <p:cNvPr id="150531" name="Rectangle 3">
            <a:extLst>
              <a:ext uri="{FF2B5EF4-FFF2-40B4-BE49-F238E27FC236}">
                <a16:creationId xmlns:a16="http://schemas.microsoft.com/office/drawing/2014/main" id="{2271860F-7CAC-425E-A5C5-8C8A57227E84}"/>
              </a:ext>
            </a:extLst>
          </p:cNvPr>
          <p:cNvSpPr>
            <a:spLocks noGrp="1" noChangeArrowheads="1"/>
          </p:cNvSpPr>
          <p:nvPr>
            <p:ph type="body" idx="1"/>
          </p:nvPr>
        </p:nvSpPr>
        <p:spPr>
          <a:xfrm>
            <a:off x="0" y="1180137"/>
            <a:ext cx="6288157" cy="5472112"/>
          </a:xfrm>
          <a:noFill/>
        </p:spPr>
        <p:txBody>
          <a:bodyPr/>
          <a:lstStyle/>
          <a:p>
            <a:pPr marL="0" indent="0">
              <a:buNone/>
            </a:pPr>
            <a:r>
              <a:rPr lang="en-US" altLang="en-US" sz="2400" b="1" dirty="0" err="1">
                <a:solidFill>
                  <a:schemeClr val="bg1">
                    <a:lumMod val="50000"/>
                  </a:schemeClr>
                </a:solidFill>
                <a:effectLst/>
              </a:rPr>
              <a:t>Roelofsen</a:t>
            </a:r>
            <a:r>
              <a:rPr lang="en-US" altLang="en-US" sz="2400" dirty="0">
                <a:solidFill>
                  <a:schemeClr val="bg1">
                    <a:lumMod val="50000"/>
                  </a:schemeClr>
                </a:solidFill>
                <a:effectLst/>
              </a:rPr>
              <a:t> (Indonesia)</a:t>
            </a:r>
          </a:p>
          <a:p>
            <a:pPr marL="609600" indent="-609600"/>
            <a:r>
              <a:rPr lang="en-US" altLang="en-US" sz="2400" dirty="0" err="1">
                <a:solidFill>
                  <a:schemeClr val="bg1">
                    <a:lumMod val="50000"/>
                  </a:schemeClr>
                </a:solidFill>
                <a:effectLst/>
              </a:rPr>
              <a:t>Terjadi</a:t>
            </a:r>
            <a:r>
              <a:rPr lang="en-US" altLang="en-US" sz="2400" dirty="0">
                <a:solidFill>
                  <a:schemeClr val="bg1">
                    <a:lumMod val="50000"/>
                  </a:schemeClr>
                </a:solidFill>
                <a:effectLst/>
              </a:rPr>
              <a:t> </a:t>
            </a:r>
            <a:r>
              <a:rPr lang="en-US" altLang="en-US" sz="2400" dirty="0" err="1">
                <a:solidFill>
                  <a:schemeClr val="bg1">
                    <a:lumMod val="50000"/>
                  </a:schemeClr>
                </a:solidFill>
                <a:effectLst/>
              </a:rPr>
              <a:t>penurunan</a:t>
            </a:r>
            <a:r>
              <a:rPr lang="en-US" altLang="en-US" sz="2400" dirty="0">
                <a:solidFill>
                  <a:schemeClr val="bg1">
                    <a:lumMod val="50000"/>
                  </a:schemeClr>
                </a:solidFill>
                <a:effectLst/>
              </a:rPr>
              <a:t> pH (</a:t>
            </a:r>
            <a:r>
              <a:rPr lang="en-US" altLang="en-US" sz="2400" dirty="0" err="1">
                <a:solidFill>
                  <a:schemeClr val="bg1">
                    <a:lumMod val="50000"/>
                  </a:schemeClr>
                </a:solidFill>
                <a:effectLst/>
              </a:rPr>
              <a:t>dari</a:t>
            </a:r>
            <a:r>
              <a:rPr lang="en-US" altLang="en-US" sz="2400" dirty="0">
                <a:solidFill>
                  <a:schemeClr val="bg1">
                    <a:lumMod val="50000"/>
                  </a:schemeClr>
                </a:solidFill>
                <a:effectLst/>
              </a:rPr>
              <a:t> 5,5 </a:t>
            </a:r>
            <a:r>
              <a:rPr lang="en-US" altLang="en-US" sz="2400" dirty="0">
                <a:solidFill>
                  <a:schemeClr val="bg1">
                    <a:lumMod val="50000"/>
                  </a:schemeClr>
                </a:solidFill>
                <a:effectLst/>
                <a:sym typeface="Wingdings" panose="05000000000000000000" pitchFamily="2" charset="2"/>
              </a:rPr>
              <a:t></a:t>
            </a:r>
            <a:r>
              <a:rPr lang="en-US" altLang="en-US" sz="2400" dirty="0">
                <a:solidFill>
                  <a:schemeClr val="bg1">
                    <a:lumMod val="50000"/>
                  </a:schemeClr>
                </a:solidFill>
                <a:effectLst/>
              </a:rPr>
              <a:t> 4,3 pada </a:t>
            </a:r>
            <a:r>
              <a:rPr lang="en-US" altLang="en-US" sz="2400" dirty="0" err="1">
                <a:solidFill>
                  <a:schemeClr val="bg1">
                    <a:lumMod val="50000"/>
                  </a:schemeClr>
                </a:solidFill>
                <a:effectLst/>
              </a:rPr>
              <a:t>kondisi</a:t>
            </a:r>
            <a:r>
              <a:rPr lang="en-US" altLang="en-US" sz="2400" dirty="0">
                <a:solidFill>
                  <a:schemeClr val="bg1">
                    <a:lumMod val="50000"/>
                  </a:schemeClr>
                </a:solidFill>
                <a:effectLst/>
              </a:rPr>
              <a:t> </a:t>
            </a:r>
            <a:r>
              <a:rPr lang="en-US" altLang="en-US" sz="2400" dirty="0" err="1">
                <a:solidFill>
                  <a:schemeClr val="bg1">
                    <a:lumMod val="50000"/>
                  </a:schemeClr>
                </a:solidFill>
                <a:effectLst/>
              </a:rPr>
              <a:t>anaerob</a:t>
            </a:r>
            <a:r>
              <a:rPr lang="en-US" altLang="en-US" sz="2400" dirty="0">
                <a:solidFill>
                  <a:schemeClr val="bg1">
                    <a:lumMod val="50000"/>
                  </a:schemeClr>
                </a:solidFill>
                <a:effectLst/>
              </a:rPr>
              <a:t>)</a:t>
            </a:r>
          </a:p>
          <a:p>
            <a:pPr marL="609600" indent="-609600"/>
            <a:r>
              <a:rPr lang="en-US" altLang="en-US" sz="2400" dirty="0">
                <a:solidFill>
                  <a:schemeClr val="bg1">
                    <a:lumMod val="50000"/>
                  </a:schemeClr>
                </a:solidFill>
                <a:effectLst/>
              </a:rPr>
              <a:t>Pada pH &lt; 5,0 </a:t>
            </a:r>
            <a:r>
              <a:rPr lang="en-US" altLang="en-US" sz="2400" dirty="0" err="1">
                <a:solidFill>
                  <a:schemeClr val="bg1">
                    <a:lumMod val="50000"/>
                  </a:schemeClr>
                </a:solidFill>
                <a:effectLst/>
              </a:rPr>
              <a:t>m.o.</a:t>
            </a:r>
            <a:r>
              <a:rPr lang="en-US" altLang="en-US" sz="2400" dirty="0">
                <a:solidFill>
                  <a:schemeClr val="bg1">
                    <a:lumMod val="50000"/>
                  </a:schemeClr>
                </a:solidFill>
                <a:effectLst/>
              </a:rPr>
              <a:t> yang </a:t>
            </a:r>
            <a:r>
              <a:rPr lang="en-US" altLang="en-US" sz="2400" dirty="0" err="1">
                <a:solidFill>
                  <a:schemeClr val="bg1">
                    <a:lumMod val="50000"/>
                  </a:schemeClr>
                </a:solidFill>
                <a:effectLst/>
              </a:rPr>
              <a:t>berkembang</a:t>
            </a:r>
            <a:r>
              <a:rPr lang="en-US" altLang="en-US" sz="2400" dirty="0">
                <a:solidFill>
                  <a:schemeClr val="bg1">
                    <a:lumMod val="50000"/>
                  </a:schemeClr>
                </a:solidFill>
                <a:effectLst/>
              </a:rPr>
              <a:t> </a:t>
            </a:r>
            <a:r>
              <a:rPr lang="en-US" altLang="en-US" sz="2400" dirty="0" err="1">
                <a:solidFill>
                  <a:schemeClr val="bg1">
                    <a:lumMod val="50000"/>
                  </a:schemeClr>
                </a:solidFill>
                <a:effectLst/>
              </a:rPr>
              <a:t>biak</a:t>
            </a:r>
            <a:r>
              <a:rPr lang="en-US" altLang="en-US" sz="2400" dirty="0">
                <a:solidFill>
                  <a:schemeClr val="bg1">
                    <a:lumMod val="50000"/>
                  </a:schemeClr>
                </a:solidFill>
                <a:effectLst/>
              </a:rPr>
              <a:t> gram + </a:t>
            </a:r>
            <a:r>
              <a:rPr lang="en-US" altLang="en-US" sz="2400" dirty="0" err="1">
                <a:solidFill>
                  <a:schemeClr val="bg1">
                    <a:lumMod val="50000"/>
                  </a:schemeClr>
                </a:solidFill>
                <a:effectLst/>
              </a:rPr>
              <a:t>bakteri</a:t>
            </a:r>
            <a:r>
              <a:rPr lang="en-US" altLang="en-US" sz="2400" dirty="0">
                <a:solidFill>
                  <a:schemeClr val="bg1">
                    <a:lumMod val="50000"/>
                  </a:schemeClr>
                </a:solidFill>
                <a:effectLst/>
              </a:rPr>
              <a:t> </a:t>
            </a:r>
            <a:r>
              <a:rPr lang="en-US" altLang="en-US" sz="2400" dirty="0" err="1">
                <a:solidFill>
                  <a:schemeClr val="bg1">
                    <a:lumMod val="50000"/>
                  </a:schemeClr>
                </a:solidFill>
                <a:effectLst/>
              </a:rPr>
              <a:t>asam</a:t>
            </a:r>
            <a:r>
              <a:rPr lang="en-US" altLang="en-US" sz="2400" dirty="0">
                <a:solidFill>
                  <a:schemeClr val="bg1">
                    <a:lumMod val="50000"/>
                  </a:schemeClr>
                </a:solidFill>
                <a:effectLst/>
              </a:rPr>
              <a:t> </a:t>
            </a:r>
            <a:r>
              <a:rPr lang="en-US" altLang="en-US" sz="2400" dirty="0" err="1">
                <a:solidFill>
                  <a:schemeClr val="bg1">
                    <a:lumMod val="50000"/>
                  </a:schemeClr>
                </a:solidFill>
                <a:effectLst/>
              </a:rPr>
              <a:t>laktat</a:t>
            </a:r>
            <a:r>
              <a:rPr lang="en-US" altLang="en-US" sz="2400" dirty="0">
                <a:solidFill>
                  <a:schemeClr val="bg1">
                    <a:lumMod val="50000"/>
                  </a:schemeClr>
                </a:solidFill>
                <a:effectLst/>
              </a:rPr>
              <a:t>, </a:t>
            </a:r>
            <a:r>
              <a:rPr lang="en-US" altLang="en-US" sz="2400" dirty="0" err="1">
                <a:solidFill>
                  <a:schemeClr val="bg1">
                    <a:lumMod val="50000"/>
                  </a:schemeClr>
                </a:solidFill>
                <a:effectLst/>
              </a:rPr>
              <a:t>golongan</a:t>
            </a:r>
            <a:r>
              <a:rPr lang="en-US" altLang="en-US" sz="2400" dirty="0">
                <a:solidFill>
                  <a:schemeClr val="bg1">
                    <a:lumMod val="50000"/>
                  </a:schemeClr>
                </a:solidFill>
                <a:effectLst/>
              </a:rPr>
              <a:t> </a:t>
            </a:r>
            <a:r>
              <a:rPr lang="en-US" altLang="en-US" sz="2400" i="1" dirty="0">
                <a:solidFill>
                  <a:schemeClr val="bg1">
                    <a:lumMod val="50000"/>
                  </a:schemeClr>
                </a:solidFill>
                <a:effectLst/>
              </a:rPr>
              <a:t>β-</a:t>
            </a:r>
            <a:r>
              <a:rPr lang="en-US" altLang="en-US" sz="2400" i="1" dirty="0" err="1">
                <a:solidFill>
                  <a:schemeClr val="bg1">
                    <a:lumMod val="50000"/>
                  </a:schemeClr>
                </a:solidFill>
                <a:effectLst/>
              </a:rPr>
              <a:t>bakterium</a:t>
            </a:r>
            <a:endParaRPr lang="en-US" altLang="en-US" sz="2400" dirty="0">
              <a:solidFill>
                <a:schemeClr val="bg1">
                  <a:lumMod val="50000"/>
                </a:schemeClr>
              </a:solidFill>
              <a:effectLst/>
            </a:endParaRPr>
          </a:p>
          <a:p>
            <a:pPr marL="609600" indent="-609600"/>
            <a:r>
              <a:rPr lang="en-US" altLang="en-US" sz="2400" dirty="0">
                <a:solidFill>
                  <a:schemeClr val="bg1">
                    <a:lumMod val="50000"/>
                  </a:schemeClr>
                </a:solidFill>
                <a:effectLst/>
              </a:rPr>
              <a:t>Pada </a:t>
            </a:r>
            <a:r>
              <a:rPr lang="en-US" altLang="en-US" sz="2400" dirty="0" err="1">
                <a:solidFill>
                  <a:schemeClr val="bg1">
                    <a:lumMod val="50000"/>
                  </a:schemeClr>
                </a:solidFill>
                <a:effectLst/>
              </a:rPr>
              <a:t>kondisi</a:t>
            </a:r>
            <a:r>
              <a:rPr lang="en-US" altLang="en-US" sz="2400" dirty="0">
                <a:solidFill>
                  <a:schemeClr val="bg1">
                    <a:lumMod val="50000"/>
                  </a:schemeClr>
                </a:solidFill>
                <a:effectLst/>
              </a:rPr>
              <a:t> </a:t>
            </a:r>
            <a:r>
              <a:rPr lang="en-US" altLang="en-US" sz="2400" dirty="0" err="1">
                <a:solidFill>
                  <a:schemeClr val="bg1">
                    <a:lumMod val="50000"/>
                  </a:schemeClr>
                </a:solidFill>
                <a:effectLst/>
              </a:rPr>
              <a:t>aerob</a:t>
            </a:r>
            <a:r>
              <a:rPr lang="en-US" altLang="en-US" sz="2400" dirty="0">
                <a:solidFill>
                  <a:schemeClr val="bg1">
                    <a:lumMod val="50000"/>
                  </a:schemeClr>
                </a:solidFill>
                <a:effectLst/>
              </a:rPr>
              <a:t> </a:t>
            </a:r>
            <a:r>
              <a:rPr lang="en-US" altLang="en-US" sz="2400" dirty="0">
                <a:solidFill>
                  <a:schemeClr val="bg1">
                    <a:lumMod val="50000"/>
                  </a:schemeClr>
                </a:solidFill>
                <a:effectLst/>
                <a:sym typeface="Wingdings" panose="05000000000000000000" pitchFamily="2" charset="2"/>
              </a:rPr>
              <a:t></a:t>
            </a:r>
            <a:r>
              <a:rPr lang="en-US" altLang="en-US" sz="2400" dirty="0">
                <a:solidFill>
                  <a:schemeClr val="bg1">
                    <a:lumMod val="50000"/>
                  </a:schemeClr>
                </a:solidFill>
                <a:effectLst/>
              </a:rPr>
              <a:t> pH </a:t>
            </a:r>
            <a:r>
              <a:rPr lang="en-US" altLang="en-US" sz="2400" dirty="0" err="1">
                <a:solidFill>
                  <a:schemeClr val="bg1">
                    <a:lumMod val="50000"/>
                  </a:schemeClr>
                </a:solidFill>
                <a:effectLst/>
              </a:rPr>
              <a:t>sedikit</a:t>
            </a:r>
            <a:r>
              <a:rPr lang="en-US" altLang="en-US" sz="2400" dirty="0">
                <a:solidFill>
                  <a:schemeClr val="bg1">
                    <a:lumMod val="50000"/>
                  </a:schemeClr>
                </a:solidFill>
                <a:effectLst/>
              </a:rPr>
              <a:t> </a:t>
            </a:r>
            <a:r>
              <a:rPr lang="en-US" altLang="en-US" sz="2400" dirty="0" err="1">
                <a:solidFill>
                  <a:schemeClr val="bg1">
                    <a:lumMod val="50000"/>
                  </a:schemeClr>
                </a:solidFill>
                <a:effectLst/>
              </a:rPr>
              <a:t>lebih</a:t>
            </a:r>
            <a:r>
              <a:rPr lang="en-US" altLang="en-US" sz="2400" dirty="0">
                <a:solidFill>
                  <a:schemeClr val="bg1">
                    <a:lumMod val="50000"/>
                  </a:schemeClr>
                </a:solidFill>
                <a:effectLst/>
              </a:rPr>
              <a:t> </a:t>
            </a:r>
            <a:r>
              <a:rPr lang="en-US" altLang="en-US" sz="2400" dirty="0" err="1">
                <a:solidFill>
                  <a:schemeClr val="bg1">
                    <a:lumMod val="50000"/>
                  </a:schemeClr>
                </a:solidFill>
                <a:effectLst/>
              </a:rPr>
              <a:t>tinggi</a:t>
            </a:r>
            <a:r>
              <a:rPr lang="en-US" altLang="en-US" sz="2400" dirty="0">
                <a:solidFill>
                  <a:schemeClr val="bg1">
                    <a:lumMod val="50000"/>
                  </a:schemeClr>
                </a:solidFill>
                <a:effectLst/>
              </a:rPr>
              <a:t> (0,2 – 0,5) yang </a:t>
            </a:r>
            <a:r>
              <a:rPr lang="en-US" altLang="en-US" sz="2400" dirty="0" err="1">
                <a:solidFill>
                  <a:schemeClr val="bg1">
                    <a:lumMod val="50000"/>
                  </a:schemeClr>
                </a:solidFill>
                <a:effectLst/>
              </a:rPr>
              <a:t>berkembang</a:t>
            </a:r>
            <a:r>
              <a:rPr lang="en-US" altLang="en-US" sz="2400" dirty="0">
                <a:solidFill>
                  <a:schemeClr val="bg1">
                    <a:lumMod val="50000"/>
                  </a:schemeClr>
                </a:solidFill>
                <a:effectLst/>
              </a:rPr>
              <a:t> gram – </a:t>
            </a:r>
            <a:r>
              <a:rPr lang="en-US" altLang="en-US" sz="2400" i="1" dirty="0">
                <a:solidFill>
                  <a:schemeClr val="bg1">
                    <a:lumMod val="50000"/>
                  </a:schemeClr>
                </a:solidFill>
                <a:effectLst/>
              </a:rPr>
              <a:t>colon aerogenes</a:t>
            </a:r>
            <a:r>
              <a:rPr lang="en-US" altLang="en-US" sz="2400" dirty="0">
                <a:solidFill>
                  <a:schemeClr val="bg1">
                    <a:lumMod val="50000"/>
                  </a:schemeClr>
                </a:solidFill>
                <a:effectLst/>
              </a:rPr>
              <a:t> (</a:t>
            </a:r>
            <a:r>
              <a:rPr lang="en-US" altLang="en-US" sz="2400" dirty="0" err="1">
                <a:solidFill>
                  <a:schemeClr val="bg1">
                    <a:lumMod val="50000"/>
                  </a:schemeClr>
                </a:solidFill>
                <a:effectLst/>
              </a:rPr>
              <a:t>aerobacter</a:t>
            </a:r>
            <a:r>
              <a:rPr lang="en-US" altLang="en-US" sz="2400" dirty="0">
                <a:solidFill>
                  <a:schemeClr val="bg1">
                    <a:lumMod val="50000"/>
                  </a:schemeClr>
                </a:solidFill>
                <a:effectLst/>
              </a:rPr>
              <a:t>), </a:t>
            </a:r>
            <a:r>
              <a:rPr lang="en-US" altLang="en-US" sz="2400" dirty="0" err="1">
                <a:solidFill>
                  <a:schemeClr val="bg1">
                    <a:lumMod val="50000"/>
                  </a:schemeClr>
                </a:solidFill>
                <a:effectLst/>
              </a:rPr>
              <a:t>menyebabkan</a:t>
            </a:r>
            <a:r>
              <a:rPr lang="en-US" altLang="en-US" sz="2400" dirty="0">
                <a:solidFill>
                  <a:schemeClr val="bg1">
                    <a:lumMod val="50000"/>
                  </a:schemeClr>
                </a:solidFill>
                <a:effectLst/>
              </a:rPr>
              <a:t> flavor kopi </a:t>
            </a:r>
            <a:r>
              <a:rPr lang="en-US" altLang="en-US" sz="2400" dirty="0" err="1">
                <a:solidFill>
                  <a:schemeClr val="bg1">
                    <a:lumMod val="50000"/>
                  </a:schemeClr>
                </a:solidFill>
                <a:effectLst/>
              </a:rPr>
              <a:t>tidak</a:t>
            </a:r>
            <a:r>
              <a:rPr lang="en-US" altLang="en-US" sz="2400" dirty="0">
                <a:solidFill>
                  <a:schemeClr val="bg1">
                    <a:lumMod val="50000"/>
                  </a:schemeClr>
                </a:solidFill>
                <a:effectLst/>
              </a:rPr>
              <a:t> </a:t>
            </a:r>
            <a:r>
              <a:rPr lang="en-US" altLang="en-US" sz="2400" dirty="0" err="1">
                <a:solidFill>
                  <a:schemeClr val="bg1">
                    <a:lumMod val="50000"/>
                  </a:schemeClr>
                </a:solidFill>
                <a:effectLst/>
              </a:rPr>
              <a:t>baik</a:t>
            </a:r>
            <a:endParaRPr lang="en-US" altLang="en-US" sz="2400" dirty="0">
              <a:solidFill>
                <a:schemeClr val="bg1">
                  <a:lumMod val="50000"/>
                </a:schemeClr>
              </a:solidFill>
              <a:effectLst/>
            </a:endParaRPr>
          </a:p>
        </p:txBody>
      </p:sp>
      <p:cxnSp>
        <p:nvCxnSpPr>
          <p:cNvPr id="4" name="Straight Arrow Connector 3">
            <a:extLst>
              <a:ext uri="{FF2B5EF4-FFF2-40B4-BE49-F238E27FC236}">
                <a16:creationId xmlns:a16="http://schemas.microsoft.com/office/drawing/2014/main" id="{4855352F-6F82-44AA-B751-D4ED66169D23}"/>
              </a:ext>
            </a:extLst>
          </p:cNvPr>
          <p:cNvCxnSpPr/>
          <p:nvPr/>
        </p:nvCxnSpPr>
        <p:spPr>
          <a:xfrm>
            <a:off x="0" y="8857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18434" name="Picture 2" descr="Bakteri Asam Laktat – cfns.ugm.ac.id/id/">
            <a:extLst>
              <a:ext uri="{FF2B5EF4-FFF2-40B4-BE49-F238E27FC236}">
                <a16:creationId xmlns:a16="http://schemas.microsoft.com/office/drawing/2014/main" id="{CE326064-C2F0-46E6-AF29-406DC44DD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427" y="1661077"/>
            <a:ext cx="4908196" cy="3308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E643A1B-12DE-453C-8E43-0CE30473B2E7}"/>
              </a:ext>
            </a:extLst>
          </p:cNvPr>
          <p:cNvSpPr>
            <a:spLocks noGrp="1" noChangeArrowheads="1"/>
          </p:cNvSpPr>
          <p:nvPr>
            <p:ph type="title"/>
          </p:nvPr>
        </p:nvSpPr>
        <p:spPr>
          <a:xfrm>
            <a:off x="44246" y="89692"/>
            <a:ext cx="6899893" cy="630237"/>
          </a:xfrm>
          <a:noFill/>
        </p:spPr>
        <p:txBody>
          <a:bodyPr/>
          <a:lstStyle/>
          <a:p>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Peranan</a:t>
            </a:r>
            <a:r>
              <a:rPr lang="en-US" altLang="en-US" sz="28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Mikroba</a:t>
            </a:r>
            <a:r>
              <a:rPr lang="en-US" altLang="en-US" sz="28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Selama</a:t>
            </a:r>
            <a:r>
              <a:rPr lang="en-US" altLang="en-US" sz="2800" b="1" dirty="0">
                <a:solidFill>
                  <a:schemeClr val="bg1">
                    <a:lumMod val="50000"/>
                  </a:schemeClr>
                </a:solidFill>
                <a:effectLst/>
                <a:latin typeface="Aharoni" panose="02010803020104030203" pitchFamily="2" charset="-79"/>
                <a:cs typeface="Aharoni" panose="02010803020104030203" pitchFamily="2" charset="-79"/>
              </a:rPr>
              <a:t> </a:t>
            </a:r>
            <a:r>
              <a:rPr lang="en-US" altLang="en-US" sz="2800" b="1" dirty="0" err="1">
                <a:solidFill>
                  <a:schemeClr val="bg1">
                    <a:lumMod val="50000"/>
                  </a:schemeClr>
                </a:solidFill>
                <a:effectLst/>
                <a:latin typeface="Aharoni" panose="02010803020104030203" pitchFamily="2" charset="-79"/>
                <a:cs typeface="Aharoni" panose="02010803020104030203" pitchFamily="2" charset="-79"/>
              </a:rPr>
              <a:t>Fermentasi</a:t>
            </a:r>
            <a:endParaRPr lang="en-US" altLang="en-US" sz="2800" b="1" dirty="0">
              <a:solidFill>
                <a:schemeClr val="bg1">
                  <a:lumMod val="50000"/>
                </a:schemeClr>
              </a:solidFill>
              <a:effectLst/>
              <a:latin typeface="Aharoni" panose="02010803020104030203" pitchFamily="2" charset="-79"/>
              <a:cs typeface="Aharoni" panose="02010803020104030203" pitchFamily="2" charset="-79"/>
            </a:endParaRPr>
          </a:p>
        </p:txBody>
      </p:sp>
      <p:sp>
        <p:nvSpPr>
          <p:cNvPr id="151555" name="Rectangle 3">
            <a:extLst>
              <a:ext uri="{FF2B5EF4-FFF2-40B4-BE49-F238E27FC236}">
                <a16:creationId xmlns:a16="http://schemas.microsoft.com/office/drawing/2014/main" id="{E170C151-5AAB-4FD6-9849-87D1E03AE861}"/>
              </a:ext>
            </a:extLst>
          </p:cNvPr>
          <p:cNvSpPr>
            <a:spLocks noGrp="1" noChangeArrowheads="1"/>
          </p:cNvSpPr>
          <p:nvPr>
            <p:ph type="body" idx="1"/>
          </p:nvPr>
        </p:nvSpPr>
        <p:spPr>
          <a:xfrm>
            <a:off x="1992313" y="1241426"/>
            <a:ext cx="8229600" cy="5211763"/>
          </a:xfrm>
          <a:noFill/>
        </p:spPr>
        <p:txBody>
          <a:bodyPr/>
          <a:lstStyle/>
          <a:p>
            <a:pPr marL="0" indent="0">
              <a:buNone/>
            </a:pPr>
            <a:r>
              <a:rPr lang="en-US" altLang="en-US" b="1" dirty="0" err="1">
                <a:solidFill>
                  <a:schemeClr val="bg1">
                    <a:lumMod val="50000"/>
                  </a:schemeClr>
                </a:solidFill>
                <a:effectLst/>
              </a:rPr>
              <a:t>Fretz</a:t>
            </a:r>
            <a:r>
              <a:rPr lang="en-US" altLang="en-US" dirty="0">
                <a:solidFill>
                  <a:schemeClr val="bg1">
                    <a:lumMod val="50000"/>
                  </a:schemeClr>
                </a:solidFill>
                <a:effectLst/>
              </a:rPr>
              <a:t> (El Salvador)</a:t>
            </a:r>
          </a:p>
          <a:p>
            <a:pPr marL="609600" indent="-609600">
              <a:buNone/>
            </a:pPr>
            <a:endParaRPr lang="en-US" altLang="en-US" dirty="0">
              <a:solidFill>
                <a:schemeClr val="bg1">
                  <a:lumMod val="50000"/>
                </a:schemeClr>
              </a:solidFill>
              <a:effectLst/>
              <a:sym typeface="Symbol" panose="05050102010706020507" pitchFamily="18" charset="2"/>
            </a:endParaRPr>
          </a:p>
          <a:p>
            <a:pPr marL="609600" indent="-609600"/>
            <a:r>
              <a:rPr lang="en-US" altLang="en-US" dirty="0">
                <a:solidFill>
                  <a:schemeClr val="bg1">
                    <a:lumMod val="50000"/>
                  </a:schemeClr>
                </a:solidFill>
                <a:effectLst/>
                <a:sym typeface="Symbol" panose="05050102010706020507" pitchFamily="18" charset="2"/>
              </a:rPr>
              <a:t></a:t>
            </a:r>
            <a:r>
              <a:rPr lang="en-US" altLang="en-US" dirty="0">
                <a:solidFill>
                  <a:schemeClr val="bg1">
                    <a:lumMod val="50000"/>
                  </a:schemeClr>
                </a:solidFill>
                <a:effectLst/>
              </a:rPr>
              <a:t> Yang </a:t>
            </a:r>
            <a:r>
              <a:rPr lang="en-US" altLang="en-US" dirty="0" err="1">
                <a:solidFill>
                  <a:schemeClr val="bg1">
                    <a:lumMod val="50000"/>
                  </a:schemeClr>
                </a:solidFill>
                <a:effectLst/>
              </a:rPr>
              <a:t>aktif</a:t>
            </a:r>
            <a:r>
              <a:rPr lang="en-US" altLang="en-US" dirty="0">
                <a:solidFill>
                  <a:schemeClr val="bg1">
                    <a:lumMod val="50000"/>
                  </a:schemeClr>
                </a:solidFill>
                <a:effectLst/>
              </a:rPr>
              <a:t> </a:t>
            </a:r>
            <a:r>
              <a:rPr lang="en-US" altLang="en-US" dirty="0" err="1">
                <a:solidFill>
                  <a:schemeClr val="bg1">
                    <a:lumMod val="50000"/>
                  </a:schemeClr>
                </a:solidFill>
                <a:effectLst/>
              </a:rPr>
              <a:t>pektosinase</a:t>
            </a:r>
            <a:r>
              <a:rPr lang="en-US" altLang="en-US" dirty="0">
                <a:solidFill>
                  <a:schemeClr val="bg1">
                    <a:lumMod val="50000"/>
                  </a:schemeClr>
                </a:solidFill>
                <a:effectLst/>
              </a:rPr>
              <a:t> dan (1) </a:t>
            </a:r>
            <a:r>
              <a:rPr lang="en-US" altLang="en-US" dirty="0" err="1">
                <a:solidFill>
                  <a:schemeClr val="bg1">
                    <a:lumMod val="50000"/>
                  </a:schemeClr>
                </a:solidFill>
                <a:effectLst/>
              </a:rPr>
              <a:t>fermentasi</a:t>
            </a:r>
            <a:r>
              <a:rPr lang="en-US" altLang="en-US" dirty="0">
                <a:solidFill>
                  <a:schemeClr val="bg1">
                    <a:lumMod val="50000"/>
                  </a:schemeClr>
                </a:solidFill>
                <a:effectLst/>
              </a:rPr>
              <a:t> </a:t>
            </a:r>
            <a:r>
              <a:rPr lang="en-US" altLang="en-US" dirty="0" err="1">
                <a:solidFill>
                  <a:schemeClr val="bg1">
                    <a:lumMod val="50000"/>
                  </a:schemeClr>
                </a:solidFill>
                <a:effectLst/>
              </a:rPr>
              <a:t>alkohol</a:t>
            </a:r>
            <a:r>
              <a:rPr lang="en-US" altLang="en-US" dirty="0">
                <a:solidFill>
                  <a:schemeClr val="bg1">
                    <a:lumMod val="50000"/>
                  </a:schemeClr>
                </a:solidFill>
                <a:effectLst/>
              </a:rPr>
              <a:t>  </a:t>
            </a:r>
            <a:r>
              <a:rPr lang="en-US" altLang="en-US" dirty="0" err="1">
                <a:solidFill>
                  <a:schemeClr val="bg1">
                    <a:lumMod val="50000"/>
                  </a:schemeClr>
                </a:solidFill>
                <a:effectLst/>
              </a:rPr>
              <a:t>selama</a:t>
            </a:r>
            <a:r>
              <a:rPr lang="en-US" altLang="en-US" dirty="0">
                <a:solidFill>
                  <a:schemeClr val="bg1">
                    <a:lumMod val="50000"/>
                  </a:schemeClr>
                </a:solidFill>
                <a:effectLst/>
              </a:rPr>
              <a:t> 5-7 jam, (2) </a:t>
            </a:r>
            <a:r>
              <a:rPr lang="en-US" altLang="en-US" dirty="0" err="1">
                <a:solidFill>
                  <a:schemeClr val="bg1">
                    <a:lumMod val="50000"/>
                  </a:schemeClr>
                </a:solidFill>
                <a:effectLst/>
              </a:rPr>
              <a:t>fermentasi</a:t>
            </a:r>
            <a:r>
              <a:rPr lang="en-US" altLang="en-US" dirty="0">
                <a:solidFill>
                  <a:schemeClr val="bg1">
                    <a:lumMod val="50000"/>
                  </a:schemeClr>
                </a:solidFill>
                <a:effectLst/>
              </a:rPr>
              <a:t> </a:t>
            </a:r>
            <a:r>
              <a:rPr lang="en-US" altLang="en-US" dirty="0" err="1">
                <a:solidFill>
                  <a:schemeClr val="bg1">
                    <a:lumMod val="50000"/>
                  </a:schemeClr>
                </a:solidFill>
                <a:effectLst/>
              </a:rPr>
              <a:t>asam</a:t>
            </a:r>
            <a:r>
              <a:rPr lang="en-US" altLang="en-US" dirty="0">
                <a:solidFill>
                  <a:schemeClr val="bg1">
                    <a:lumMod val="50000"/>
                  </a:schemeClr>
                </a:solidFill>
                <a:effectLst/>
              </a:rPr>
              <a:t> </a:t>
            </a:r>
            <a:r>
              <a:rPr lang="en-US" altLang="en-US" dirty="0" err="1">
                <a:solidFill>
                  <a:schemeClr val="bg1">
                    <a:lumMod val="50000"/>
                  </a:schemeClr>
                </a:solidFill>
                <a:effectLst/>
              </a:rPr>
              <a:t>laktat</a:t>
            </a:r>
            <a:r>
              <a:rPr lang="en-US" altLang="en-US" dirty="0">
                <a:solidFill>
                  <a:schemeClr val="bg1">
                    <a:lumMod val="50000"/>
                  </a:schemeClr>
                </a:solidFill>
                <a:effectLst/>
              </a:rPr>
              <a:t>, </a:t>
            </a:r>
            <a:r>
              <a:rPr lang="en-US" altLang="en-US" dirty="0" err="1">
                <a:solidFill>
                  <a:schemeClr val="bg1">
                    <a:lumMod val="50000"/>
                  </a:schemeClr>
                </a:solidFill>
                <a:effectLst/>
              </a:rPr>
              <a:t>dimulai</a:t>
            </a:r>
            <a:r>
              <a:rPr lang="en-US" altLang="en-US" dirty="0">
                <a:solidFill>
                  <a:schemeClr val="bg1">
                    <a:lumMod val="50000"/>
                  </a:schemeClr>
                </a:solidFill>
                <a:effectLst/>
              </a:rPr>
              <a:t> jam </a:t>
            </a:r>
            <a:r>
              <a:rPr lang="en-US" altLang="en-US" dirty="0" err="1">
                <a:solidFill>
                  <a:schemeClr val="bg1">
                    <a:lumMod val="50000"/>
                  </a:schemeClr>
                </a:solidFill>
                <a:effectLst/>
              </a:rPr>
              <a:t>ke</a:t>
            </a:r>
            <a:r>
              <a:rPr lang="en-US" altLang="en-US" dirty="0">
                <a:solidFill>
                  <a:schemeClr val="bg1">
                    <a:lumMod val="50000"/>
                  </a:schemeClr>
                </a:solidFill>
                <a:effectLst/>
              </a:rPr>
              <a:t> 2/3 - jam </a:t>
            </a:r>
            <a:r>
              <a:rPr lang="en-US" altLang="en-US" dirty="0" err="1">
                <a:solidFill>
                  <a:schemeClr val="bg1">
                    <a:lumMod val="50000"/>
                  </a:schemeClr>
                </a:solidFill>
                <a:effectLst/>
              </a:rPr>
              <a:t>ke</a:t>
            </a:r>
            <a:r>
              <a:rPr lang="en-US" altLang="en-US" dirty="0">
                <a:solidFill>
                  <a:schemeClr val="bg1">
                    <a:lumMod val="50000"/>
                  </a:schemeClr>
                </a:solidFill>
                <a:effectLst/>
              </a:rPr>
              <a:t> 24, (3) </a:t>
            </a:r>
            <a:r>
              <a:rPr lang="en-US" altLang="en-US" dirty="0" err="1">
                <a:solidFill>
                  <a:schemeClr val="bg1">
                    <a:lumMod val="50000"/>
                  </a:schemeClr>
                </a:solidFill>
                <a:effectLst/>
              </a:rPr>
              <a:t>fermentasi</a:t>
            </a:r>
            <a:r>
              <a:rPr lang="en-US" altLang="en-US" dirty="0">
                <a:solidFill>
                  <a:schemeClr val="bg1">
                    <a:lumMod val="50000"/>
                  </a:schemeClr>
                </a:solidFill>
                <a:effectLst/>
              </a:rPr>
              <a:t> </a:t>
            </a:r>
            <a:r>
              <a:rPr lang="en-US" altLang="en-US" dirty="0" err="1">
                <a:solidFill>
                  <a:schemeClr val="bg1">
                    <a:lumMod val="50000"/>
                  </a:schemeClr>
                </a:solidFill>
                <a:effectLst/>
              </a:rPr>
              <a:t>asam</a:t>
            </a:r>
            <a:r>
              <a:rPr lang="en-US" altLang="en-US" dirty="0">
                <a:solidFill>
                  <a:schemeClr val="bg1">
                    <a:lumMod val="50000"/>
                  </a:schemeClr>
                </a:solidFill>
                <a:effectLst/>
              </a:rPr>
              <a:t> </a:t>
            </a:r>
            <a:r>
              <a:rPr lang="en-US" altLang="en-US" dirty="0" err="1">
                <a:solidFill>
                  <a:schemeClr val="bg1">
                    <a:lumMod val="50000"/>
                  </a:schemeClr>
                </a:solidFill>
                <a:effectLst/>
              </a:rPr>
              <a:t>asetat</a:t>
            </a:r>
            <a:r>
              <a:rPr lang="en-US" altLang="en-US" dirty="0">
                <a:solidFill>
                  <a:schemeClr val="bg1">
                    <a:lumMod val="50000"/>
                  </a:schemeClr>
                </a:solidFill>
                <a:effectLst/>
              </a:rPr>
              <a:t> </a:t>
            </a:r>
            <a:r>
              <a:rPr lang="en-US" altLang="en-US" dirty="0" err="1">
                <a:solidFill>
                  <a:schemeClr val="bg1">
                    <a:lumMod val="50000"/>
                  </a:schemeClr>
                </a:solidFill>
                <a:effectLst/>
              </a:rPr>
              <a:t>dimulai</a:t>
            </a:r>
            <a:r>
              <a:rPr lang="en-US" altLang="en-US" dirty="0">
                <a:solidFill>
                  <a:schemeClr val="bg1">
                    <a:lumMod val="50000"/>
                  </a:schemeClr>
                </a:solidFill>
                <a:effectLst/>
              </a:rPr>
              <a:t> jam </a:t>
            </a:r>
            <a:r>
              <a:rPr lang="en-US" altLang="en-US" dirty="0" err="1">
                <a:solidFill>
                  <a:schemeClr val="bg1">
                    <a:lumMod val="50000"/>
                  </a:schemeClr>
                </a:solidFill>
                <a:effectLst/>
              </a:rPr>
              <a:t>ke</a:t>
            </a:r>
            <a:r>
              <a:rPr lang="en-US" altLang="en-US" dirty="0">
                <a:solidFill>
                  <a:schemeClr val="bg1">
                    <a:lumMod val="50000"/>
                  </a:schemeClr>
                </a:solidFill>
                <a:effectLst/>
              </a:rPr>
              <a:t> 11 – jam </a:t>
            </a:r>
            <a:r>
              <a:rPr lang="en-US" altLang="en-US" dirty="0" err="1">
                <a:solidFill>
                  <a:schemeClr val="bg1">
                    <a:lumMod val="50000"/>
                  </a:schemeClr>
                </a:solidFill>
                <a:effectLst/>
              </a:rPr>
              <a:t>ke</a:t>
            </a:r>
            <a:r>
              <a:rPr lang="en-US" altLang="en-US" dirty="0">
                <a:solidFill>
                  <a:schemeClr val="bg1">
                    <a:lumMod val="50000"/>
                  </a:schemeClr>
                </a:solidFill>
                <a:effectLst/>
              </a:rPr>
              <a:t> 18, (4) </a:t>
            </a:r>
            <a:r>
              <a:rPr lang="en-US" altLang="en-US" dirty="0" err="1">
                <a:solidFill>
                  <a:schemeClr val="bg1">
                    <a:lumMod val="50000"/>
                  </a:schemeClr>
                </a:solidFill>
                <a:effectLst/>
              </a:rPr>
              <a:t>fermentasi</a:t>
            </a:r>
            <a:r>
              <a:rPr lang="en-US" altLang="en-US" dirty="0">
                <a:solidFill>
                  <a:schemeClr val="bg1">
                    <a:lumMod val="50000"/>
                  </a:schemeClr>
                </a:solidFill>
                <a:effectLst/>
              </a:rPr>
              <a:t> </a:t>
            </a:r>
            <a:r>
              <a:rPr lang="en-US" altLang="en-US" dirty="0" err="1">
                <a:solidFill>
                  <a:schemeClr val="bg1">
                    <a:lumMod val="50000"/>
                  </a:schemeClr>
                </a:solidFill>
                <a:effectLst/>
              </a:rPr>
              <a:t>asam</a:t>
            </a:r>
            <a:r>
              <a:rPr lang="en-US" altLang="en-US" dirty="0">
                <a:solidFill>
                  <a:schemeClr val="bg1">
                    <a:lumMod val="50000"/>
                  </a:schemeClr>
                </a:solidFill>
                <a:effectLst/>
              </a:rPr>
              <a:t> </a:t>
            </a:r>
            <a:r>
              <a:rPr lang="en-US" altLang="en-US" dirty="0" err="1">
                <a:solidFill>
                  <a:schemeClr val="bg1">
                    <a:lumMod val="50000"/>
                  </a:schemeClr>
                </a:solidFill>
                <a:effectLst/>
              </a:rPr>
              <a:t>butirat</a:t>
            </a:r>
            <a:r>
              <a:rPr lang="en-US" altLang="en-US" dirty="0">
                <a:solidFill>
                  <a:schemeClr val="bg1">
                    <a:lumMod val="50000"/>
                  </a:schemeClr>
                </a:solidFill>
                <a:effectLst/>
              </a:rPr>
              <a:t> </a:t>
            </a:r>
            <a:r>
              <a:rPr lang="en-US" altLang="en-US" dirty="0" err="1">
                <a:solidFill>
                  <a:schemeClr val="bg1">
                    <a:lumMod val="50000"/>
                  </a:schemeClr>
                </a:solidFill>
                <a:effectLst/>
              </a:rPr>
              <a:t>dimulai</a:t>
            </a:r>
            <a:r>
              <a:rPr lang="en-US" altLang="en-US" dirty="0">
                <a:solidFill>
                  <a:schemeClr val="bg1">
                    <a:lumMod val="50000"/>
                  </a:schemeClr>
                </a:solidFill>
                <a:effectLst/>
              </a:rPr>
              <a:t> jam </a:t>
            </a:r>
            <a:r>
              <a:rPr lang="en-US" altLang="en-US" dirty="0" err="1">
                <a:solidFill>
                  <a:schemeClr val="bg1">
                    <a:lumMod val="50000"/>
                  </a:schemeClr>
                </a:solidFill>
                <a:effectLst/>
              </a:rPr>
              <a:t>ke</a:t>
            </a:r>
            <a:r>
              <a:rPr lang="en-US" altLang="en-US" dirty="0">
                <a:solidFill>
                  <a:schemeClr val="bg1">
                    <a:lumMod val="50000"/>
                  </a:schemeClr>
                </a:solidFill>
                <a:effectLst/>
              </a:rPr>
              <a:t> 20 - jam </a:t>
            </a:r>
            <a:r>
              <a:rPr lang="en-US" altLang="en-US" dirty="0" err="1">
                <a:solidFill>
                  <a:schemeClr val="bg1">
                    <a:lumMod val="50000"/>
                  </a:schemeClr>
                </a:solidFill>
                <a:effectLst/>
              </a:rPr>
              <a:t>ke</a:t>
            </a:r>
            <a:r>
              <a:rPr lang="en-US" altLang="en-US" dirty="0">
                <a:solidFill>
                  <a:schemeClr val="bg1">
                    <a:lumMod val="50000"/>
                  </a:schemeClr>
                </a:solidFill>
                <a:effectLst/>
              </a:rPr>
              <a:t> 24.</a:t>
            </a:r>
          </a:p>
        </p:txBody>
      </p:sp>
      <p:cxnSp>
        <p:nvCxnSpPr>
          <p:cNvPr id="4" name="Straight Arrow Connector 3">
            <a:extLst>
              <a:ext uri="{FF2B5EF4-FFF2-40B4-BE49-F238E27FC236}">
                <a16:creationId xmlns:a16="http://schemas.microsoft.com/office/drawing/2014/main" id="{B5205309-69F0-4980-9D8C-376F467351F5}"/>
              </a:ext>
            </a:extLst>
          </p:cNvPr>
          <p:cNvCxnSpPr/>
          <p:nvPr/>
        </p:nvCxnSpPr>
        <p:spPr>
          <a:xfrm>
            <a:off x="0" y="8857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a:extLst>
              <a:ext uri="{FF2B5EF4-FFF2-40B4-BE49-F238E27FC236}">
                <a16:creationId xmlns:a16="http://schemas.microsoft.com/office/drawing/2014/main" id="{2598848D-749C-4658-B9EF-4ADA90272F3D}"/>
              </a:ext>
            </a:extLst>
          </p:cNvPr>
          <p:cNvSpPr>
            <a:spLocks noGrp="1" noChangeArrowheads="1"/>
          </p:cNvSpPr>
          <p:nvPr>
            <p:ph type="body" idx="1"/>
          </p:nvPr>
        </p:nvSpPr>
        <p:spPr>
          <a:xfrm>
            <a:off x="1703389" y="1268414"/>
            <a:ext cx="8785225" cy="5400675"/>
          </a:xfrm>
          <a:noFill/>
        </p:spPr>
        <p:txBody>
          <a:bodyPr/>
          <a:lstStyle/>
          <a:p>
            <a:pPr marL="0" indent="0">
              <a:lnSpc>
                <a:spcPct val="90000"/>
              </a:lnSpc>
              <a:buNone/>
            </a:pPr>
            <a:r>
              <a:rPr lang="en-US" altLang="en-US" sz="2000" b="1" dirty="0" err="1">
                <a:solidFill>
                  <a:schemeClr val="bg1">
                    <a:lumMod val="50000"/>
                  </a:schemeClr>
                </a:solidFill>
                <a:effectLst/>
              </a:rPr>
              <a:t>Beckly</a:t>
            </a:r>
            <a:r>
              <a:rPr lang="en-US" altLang="en-US" sz="2000" dirty="0">
                <a:solidFill>
                  <a:schemeClr val="bg1">
                    <a:lumMod val="50000"/>
                  </a:schemeClr>
                </a:solidFill>
                <a:effectLst/>
              </a:rPr>
              <a:t> (Kenya)</a:t>
            </a:r>
          </a:p>
          <a:p>
            <a:pPr marL="609600" indent="-609600">
              <a:lnSpc>
                <a:spcPct val="90000"/>
              </a:lnSpc>
            </a:pPr>
            <a:r>
              <a:rPr lang="en-US" altLang="en-US" sz="2000" dirty="0" err="1">
                <a:solidFill>
                  <a:schemeClr val="bg1">
                    <a:lumMod val="50000"/>
                  </a:schemeClr>
                </a:solidFill>
                <a:effectLst/>
              </a:rPr>
              <a:t>Enzim</a:t>
            </a:r>
            <a:r>
              <a:rPr lang="en-US" altLang="en-US" sz="2000" dirty="0">
                <a:solidFill>
                  <a:schemeClr val="bg1">
                    <a:lumMod val="50000"/>
                  </a:schemeClr>
                </a:solidFill>
                <a:effectLst/>
              </a:rPr>
              <a:t> </a:t>
            </a:r>
            <a:r>
              <a:rPr lang="en-US" altLang="en-US" sz="2000" dirty="0" err="1">
                <a:solidFill>
                  <a:schemeClr val="bg1">
                    <a:lumMod val="50000"/>
                  </a:schemeClr>
                </a:solidFill>
                <a:effectLst/>
              </a:rPr>
              <a:t>pektosinase</a:t>
            </a:r>
            <a:r>
              <a:rPr lang="en-US" altLang="en-US" sz="2000" dirty="0">
                <a:solidFill>
                  <a:schemeClr val="bg1">
                    <a:lumMod val="50000"/>
                  </a:schemeClr>
                </a:solidFill>
                <a:effectLst/>
              </a:rPr>
              <a:t> </a:t>
            </a:r>
            <a:r>
              <a:rPr lang="en-US" altLang="en-US" sz="2000" dirty="0" err="1">
                <a:solidFill>
                  <a:schemeClr val="bg1">
                    <a:lumMod val="50000"/>
                  </a:schemeClr>
                </a:solidFill>
                <a:effectLst/>
              </a:rPr>
              <a:t>memegang</a:t>
            </a:r>
            <a:r>
              <a:rPr lang="en-US" altLang="en-US" sz="2000" dirty="0">
                <a:solidFill>
                  <a:schemeClr val="bg1">
                    <a:lumMod val="50000"/>
                  </a:schemeClr>
                </a:solidFill>
                <a:effectLst/>
              </a:rPr>
              <a:t> </a:t>
            </a:r>
            <a:r>
              <a:rPr lang="en-US" altLang="en-US" sz="2000" dirty="0" err="1">
                <a:solidFill>
                  <a:schemeClr val="bg1">
                    <a:lumMod val="50000"/>
                  </a:schemeClr>
                </a:solidFill>
                <a:effectLst/>
              </a:rPr>
              <a:t>peranan</a:t>
            </a:r>
            <a:r>
              <a:rPr lang="en-US" altLang="en-US" sz="2000" dirty="0">
                <a:solidFill>
                  <a:schemeClr val="bg1">
                    <a:lumMod val="50000"/>
                  </a:schemeClr>
                </a:solidFill>
                <a:effectLst/>
              </a:rPr>
              <a:t> </a:t>
            </a:r>
            <a:r>
              <a:rPr lang="en-US" altLang="en-US" sz="2000" dirty="0" err="1">
                <a:solidFill>
                  <a:schemeClr val="bg1">
                    <a:lumMod val="50000"/>
                  </a:schemeClr>
                </a:solidFill>
                <a:effectLst/>
              </a:rPr>
              <a:t>penting</a:t>
            </a:r>
            <a:r>
              <a:rPr lang="en-US" altLang="en-US" sz="2000" dirty="0">
                <a:solidFill>
                  <a:schemeClr val="bg1">
                    <a:lumMod val="50000"/>
                  </a:schemeClr>
                </a:solidFill>
                <a:effectLst/>
              </a:rPr>
              <a:t>/</a:t>
            </a:r>
            <a:r>
              <a:rPr lang="en-US" altLang="en-US" sz="2000" dirty="0" err="1">
                <a:solidFill>
                  <a:schemeClr val="bg1">
                    <a:lumMod val="50000"/>
                  </a:schemeClr>
                </a:solidFill>
                <a:effectLst/>
              </a:rPr>
              <a:t>utama</a:t>
            </a:r>
            <a:endParaRPr lang="en-US" altLang="en-US" sz="2000" dirty="0">
              <a:solidFill>
                <a:schemeClr val="bg1">
                  <a:lumMod val="50000"/>
                </a:schemeClr>
              </a:solidFill>
              <a:effectLst/>
            </a:endParaRPr>
          </a:p>
          <a:p>
            <a:pPr marL="609600" indent="-609600">
              <a:lnSpc>
                <a:spcPct val="90000"/>
              </a:lnSpc>
              <a:buNone/>
            </a:pPr>
            <a:r>
              <a:rPr lang="en-US" altLang="en-US" sz="2000" dirty="0">
                <a:solidFill>
                  <a:schemeClr val="bg1">
                    <a:lumMod val="50000"/>
                  </a:schemeClr>
                </a:solidFill>
                <a:effectLst/>
              </a:rPr>
              <a:t>                             </a:t>
            </a:r>
            <a:r>
              <a:rPr lang="en-US" altLang="en-US" sz="2000" dirty="0" err="1">
                <a:solidFill>
                  <a:schemeClr val="bg1">
                    <a:lumMod val="50000"/>
                  </a:schemeClr>
                </a:solidFill>
                <a:effectLst/>
              </a:rPr>
              <a:t>Protopektinase</a:t>
            </a:r>
            <a:r>
              <a:rPr lang="en-US" altLang="en-US" sz="2000" dirty="0">
                <a:solidFill>
                  <a:schemeClr val="bg1">
                    <a:lumMod val="50000"/>
                  </a:schemeClr>
                </a:solidFill>
                <a:effectLst/>
              </a:rPr>
              <a:t>           H</a:t>
            </a:r>
            <a:r>
              <a:rPr lang="en-US" altLang="en-US" sz="2000" baseline="-25000" dirty="0">
                <a:solidFill>
                  <a:schemeClr val="bg1">
                    <a:lumMod val="50000"/>
                  </a:schemeClr>
                </a:solidFill>
                <a:effectLst/>
              </a:rPr>
              <a:t>2</a:t>
            </a:r>
            <a:r>
              <a:rPr lang="en-US" altLang="en-US" sz="2000" dirty="0">
                <a:solidFill>
                  <a:schemeClr val="bg1">
                    <a:lumMod val="50000"/>
                  </a:schemeClr>
                </a:solidFill>
                <a:effectLst/>
              </a:rPr>
              <a:t>O</a:t>
            </a:r>
          </a:p>
          <a:p>
            <a:pPr marL="609600" indent="-609600">
              <a:lnSpc>
                <a:spcPct val="90000"/>
              </a:lnSpc>
            </a:pPr>
            <a:r>
              <a:rPr lang="en-US" altLang="en-US" sz="2000" dirty="0">
                <a:solidFill>
                  <a:schemeClr val="bg1">
                    <a:lumMod val="50000"/>
                  </a:schemeClr>
                </a:solidFill>
                <a:effectLst/>
              </a:rPr>
              <a:t> </a:t>
            </a:r>
            <a:r>
              <a:rPr lang="en-US" altLang="en-US" sz="2000" dirty="0" err="1">
                <a:solidFill>
                  <a:schemeClr val="bg1">
                    <a:lumMod val="50000"/>
                  </a:schemeClr>
                </a:solidFill>
                <a:effectLst/>
              </a:rPr>
              <a:t>Protopektin</a:t>
            </a:r>
            <a:r>
              <a:rPr lang="en-US" altLang="en-US" sz="2000" dirty="0">
                <a:solidFill>
                  <a:schemeClr val="bg1">
                    <a:lumMod val="50000"/>
                  </a:schemeClr>
                </a:solidFill>
                <a:effectLst/>
              </a:rPr>
              <a:t>                           </a:t>
            </a:r>
            <a:r>
              <a:rPr lang="en-US" altLang="en-US" sz="2000" dirty="0" err="1">
                <a:solidFill>
                  <a:schemeClr val="bg1">
                    <a:lumMod val="50000"/>
                  </a:schemeClr>
                </a:solidFill>
                <a:effectLst/>
              </a:rPr>
              <a:t>pektin</a:t>
            </a:r>
            <a:r>
              <a:rPr lang="en-US" altLang="en-US" sz="2000" dirty="0">
                <a:solidFill>
                  <a:schemeClr val="bg1">
                    <a:lumMod val="50000"/>
                  </a:schemeClr>
                </a:solidFill>
                <a:effectLst/>
              </a:rPr>
              <a:t>            </a:t>
            </a:r>
            <a:r>
              <a:rPr lang="en-US" altLang="en-US" sz="2000" dirty="0" err="1">
                <a:solidFill>
                  <a:schemeClr val="bg1">
                    <a:lumMod val="50000"/>
                  </a:schemeClr>
                </a:solidFill>
                <a:effectLst/>
              </a:rPr>
              <a:t>asam</a:t>
            </a:r>
            <a:r>
              <a:rPr lang="en-US" altLang="en-US" sz="2000" dirty="0">
                <a:solidFill>
                  <a:schemeClr val="bg1">
                    <a:lumMod val="50000"/>
                  </a:schemeClr>
                </a:solidFill>
                <a:effectLst/>
              </a:rPr>
              <a:t> </a:t>
            </a:r>
            <a:r>
              <a:rPr lang="en-US" altLang="en-US" sz="2000" dirty="0" err="1">
                <a:solidFill>
                  <a:schemeClr val="bg1">
                    <a:lumMod val="50000"/>
                  </a:schemeClr>
                </a:solidFill>
                <a:effectLst/>
              </a:rPr>
              <a:t>pektinat</a:t>
            </a:r>
            <a:r>
              <a:rPr lang="en-US" altLang="en-US" sz="2000" dirty="0">
                <a:solidFill>
                  <a:schemeClr val="bg1">
                    <a:lumMod val="50000"/>
                  </a:schemeClr>
                </a:solidFill>
                <a:effectLst/>
              </a:rPr>
              <a:t> </a:t>
            </a:r>
          </a:p>
          <a:p>
            <a:pPr marL="609600" indent="-609600">
              <a:lnSpc>
                <a:spcPct val="90000"/>
              </a:lnSpc>
              <a:buNone/>
            </a:pPr>
            <a:r>
              <a:rPr lang="en-US" altLang="en-US" sz="2000" dirty="0">
                <a:solidFill>
                  <a:schemeClr val="bg1">
                    <a:lumMod val="50000"/>
                  </a:schemeClr>
                </a:solidFill>
                <a:effectLst/>
              </a:rPr>
              <a:t>                                                             CH</a:t>
            </a:r>
            <a:r>
              <a:rPr lang="en-US" altLang="en-US" sz="2000" baseline="-25000" dirty="0">
                <a:solidFill>
                  <a:schemeClr val="bg1">
                    <a:lumMod val="50000"/>
                  </a:schemeClr>
                </a:solidFill>
                <a:effectLst/>
              </a:rPr>
              <a:t>3</a:t>
            </a:r>
            <a:r>
              <a:rPr lang="en-US" altLang="en-US" sz="2000" dirty="0">
                <a:solidFill>
                  <a:schemeClr val="bg1">
                    <a:lumMod val="50000"/>
                  </a:schemeClr>
                </a:solidFill>
                <a:effectLst/>
              </a:rPr>
              <a:t>OH        </a:t>
            </a:r>
          </a:p>
          <a:p>
            <a:pPr marL="609600" indent="-609600">
              <a:lnSpc>
                <a:spcPct val="90000"/>
              </a:lnSpc>
              <a:buNone/>
            </a:pPr>
            <a:r>
              <a:rPr lang="en-US" altLang="en-US" sz="2000" dirty="0">
                <a:solidFill>
                  <a:schemeClr val="bg1">
                    <a:lumMod val="50000"/>
                  </a:schemeClr>
                </a:solidFill>
                <a:effectLst/>
              </a:rPr>
              <a:t>                                                                       CH</a:t>
            </a:r>
            <a:r>
              <a:rPr lang="en-US" altLang="en-US" sz="2000" baseline="-25000" dirty="0">
                <a:solidFill>
                  <a:schemeClr val="bg1">
                    <a:lumMod val="50000"/>
                  </a:schemeClr>
                </a:solidFill>
                <a:effectLst/>
              </a:rPr>
              <a:t>3</a:t>
            </a:r>
            <a:r>
              <a:rPr lang="en-US" altLang="en-US" sz="2000" dirty="0">
                <a:solidFill>
                  <a:schemeClr val="bg1">
                    <a:lumMod val="50000"/>
                  </a:schemeClr>
                </a:solidFill>
                <a:effectLst/>
              </a:rPr>
              <a:t>OH         H</a:t>
            </a:r>
            <a:r>
              <a:rPr lang="en-US" altLang="en-US" sz="2000" baseline="-25000" dirty="0">
                <a:solidFill>
                  <a:schemeClr val="bg1">
                    <a:lumMod val="50000"/>
                  </a:schemeClr>
                </a:solidFill>
                <a:effectLst/>
              </a:rPr>
              <a:t>2</a:t>
            </a:r>
            <a:r>
              <a:rPr lang="en-US" altLang="en-US" sz="2000" dirty="0">
                <a:solidFill>
                  <a:schemeClr val="bg1">
                    <a:lumMod val="50000"/>
                  </a:schemeClr>
                </a:solidFill>
                <a:effectLst/>
              </a:rPr>
              <a:t>O</a:t>
            </a:r>
          </a:p>
          <a:p>
            <a:pPr marL="609600" indent="-609600">
              <a:lnSpc>
                <a:spcPct val="90000"/>
              </a:lnSpc>
              <a:buNone/>
            </a:pPr>
            <a:r>
              <a:rPr lang="en-US" altLang="en-US" sz="2000" dirty="0">
                <a:solidFill>
                  <a:schemeClr val="bg1">
                    <a:lumMod val="50000"/>
                  </a:schemeClr>
                </a:solidFill>
                <a:effectLst/>
              </a:rPr>
              <a:t>  </a:t>
            </a:r>
          </a:p>
          <a:p>
            <a:pPr marL="609600" indent="-609600">
              <a:lnSpc>
                <a:spcPct val="90000"/>
              </a:lnSpc>
              <a:buNone/>
            </a:pPr>
            <a:r>
              <a:rPr lang="en-US" altLang="en-US" sz="2000" dirty="0">
                <a:solidFill>
                  <a:schemeClr val="bg1">
                    <a:lumMod val="50000"/>
                  </a:schemeClr>
                </a:solidFill>
                <a:effectLst/>
              </a:rPr>
              <a:t>                                                        H</a:t>
            </a:r>
            <a:r>
              <a:rPr lang="en-US" altLang="en-US" sz="2000" baseline="-25000" dirty="0">
                <a:solidFill>
                  <a:schemeClr val="bg1">
                    <a:lumMod val="50000"/>
                  </a:schemeClr>
                </a:solidFill>
                <a:effectLst/>
              </a:rPr>
              <a:t>2</a:t>
            </a:r>
            <a:r>
              <a:rPr lang="en-US" altLang="en-US" sz="2000" dirty="0">
                <a:solidFill>
                  <a:schemeClr val="bg1">
                    <a:lumMod val="50000"/>
                  </a:schemeClr>
                </a:solidFill>
                <a:effectLst/>
              </a:rPr>
              <a:t>O                              </a:t>
            </a:r>
          </a:p>
          <a:p>
            <a:pPr marL="609600" indent="-609600">
              <a:lnSpc>
                <a:spcPct val="90000"/>
              </a:lnSpc>
              <a:buNone/>
            </a:pPr>
            <a:r>
              <a:rPr lang="en-US" altLang="en-US" sz="2000" dirty="0">
                <a:solidFill>
                  <a:schemeClr val="bg1">
                    <a:lumMod val="50000"/>
                  </a:schemeClr>
                </a:solidFill>
                <a:effectLst/>
              </a:rPr>
              <a:t>                </a:t>
            </a:r>
            <a:r>
              <a:rPr lang="en-US" altLang="en-US" sz="2000" dirty="0" err="1">
                <a:solidFill>
                  <a:schemeClr val="bg1">
                    <a:lumMod val="50000"/>
                  </a:schemeClr>
                </a:solidFill>
                <a:effectLst/>
              </a:rPr>
              <a:t>Asam</a:t>
            </a:r>
            <a:r>
              <a:rPr lang="en-US" altLang="en-US" sz="2000" dirty="0">
                <a:solidFill>
                  <a:schemeClr val="bg1">
                    <a:lumMod val="50000"/>
                  </a:schemeClr>
                </a:solidFill>
                <a:effectLst/>
              </a:rPr>
              <a:t> </a:t>
            </a:r>
            <a:r>
              <a:rPr lang="en-US" altLang="en-US" sz="2000" dirty="0" err="1">
                <a:solidFill>
                  <a:schemeClr val="bg1">
                    <a:lumMod val="50000"/>
                  </a:schemeClr>
                </a:solidFill>
                <a:effectLst/>
              </a:rPr>
              <a:t>galakturonat</a:t>
            </a:r>
            <a:r>
              <a:rPr lang="en-US" altLang="en-US" sz="2000" dirty="0">
                <a:solidFill>
                  <a:schemeClr val="bg1">
                    <a:lumMod val="50000"/>
                  </a:schemeClr>
                </a:solidFill>
                <a:effectLst/>
              </a:rPr>
              <a:t>                              </a:t>
            </a:r>
            <a:r>
              <a:rPr lang="en-US" altLang="en-US" sz="2000" dirty="0" err="1">
                <a:solidFill>
                  <a:schemeClr val="bg1">
                    <a:lumMod val="50000"/>
                  </a:schemeClr>
                </a:solidFill>
                <a:effectLst/>
              </a:rPr>
              <a:t>asam</a:t>
            </a:r>
            <a:r>
              <a:rPr lang="en-US" altLang="en-US" sz="2000" dirty="0">
                <a:solidFill>
                  <a:schemeClr val="bg1">
                    <a:lumMod val="50000"/>
                  </a:schemeClr>
                </a:solidFill>
                <a:effectLst/>
              </a:rPr>
              <a:t> </a:t>
            </a:r>
            <a:r>
              <a:rPr lang="en-US" altLang="en-US" sz="2000" dirty="0" err="1">
                <a:solidFill>
                  <a:schemeClr val="bg1">
                    <a:lumMod val="50000"/>
                  </a:schemeClr>
                </a:solidFill>
                <a:effectLst/>
              </a:rPr>
              <a:t>pektat</a:t>
            </a:r>
            <a:endParaRPr lang="en-US" altLang="en-US" sz="2000" dirty="0">
              <a:solidFill>
                <a:schemeClr val="bg1">
                  <a:lumMod val="50000"/>
                </a:schemeClr>
              </a:solidFill>
              <a:effectLst/>
            </a:endParaRPr>
          </a:p>
          <a:p>
            <a:pPr marL="609600" indent="-609600">
              <a:lnSpc>
                <a:spcPct val="90000"/>
              </a:lnSpc>
              <a:buNone/>
            </a:pPr>
            <a:r>
              <a:rPr lang="en-US" altLang="en-US" sz="2000" dirty="0">
                <a:solidFill>
                  <a:schemeClr val="bg1">
                    <a:lumMod val="50000"/>
                  </a:schemeClr>
                </a:solidFill>
                <a:effectLst/>
              </a:rPr>
              <a:t>                                               </a:t>
            </a:r>
            <a:r>
              <a:rPr lang="en-US" altLang="en-US" sz="2000" dirty="0" err="1">
                <a:solidFill>
                  <a:schemeClr val="bg1">
                    <a:lumMod val="50000"/>
                  </a:schemeClr>
                </a:solidFill>
                <a:effectLst/>
              </a:rPr>
              <a:t>Poligalakturonase</a:t>
            </a:r>
            <a:endParaRPr lang="en-US" altLang="en-US" sz="2000" dirty="0">
              <a:solidFill>
                <a:schemeClr val="bg1">
                  <a:lumMod val="50000"/>
                </a:schemeClr>
              </a:solidFill>
              <a:effectLst/>
            </a:endParaRPr>
          </a:p>
          <a:p>
            <a:pPr marL="609600" indent="-609600">
              <a:lnSpc>
                <a:spcPct val="90000"/>
              </a:lnSpc>
            </a:pPr>
            <a:r>
              <a:rPr lang="en-US" altLang="en-US" sz="2000" dirty="0" err="1">
                <a:solidFill>
                  <a:schemeClr val="bg1">
                    <a:lumMod val="50000"/>
                  </a:schemeClr>
                </a:solidFill>
                <a:effectLst/>
              </a:rPr>
              <a:t>Inokulasi</a:t>
            </a:r>
            <a:r>
              <a:rPr lang="en-US" altLang="en-US" sz="2000" dirty="0">
                <a:solidFill>
                  <a:schemeClr val="bg1">
                    <a:lumMod val="50000"/>
                  </a:schemeClr>
                </a:solidFill>
                <a:effectLst/>
              </a:rPr>
              <a:t> </a:t>
            </a:r>
            <a:r>
              <a:rPr lang="en-US" altLang="en-US" sz="2000" dirty="0" err="1">
                <a:solidFill>
                  <a:schemeClr val="bg1">
                    <a:lumMod val="50000"/>
                  </a:schemeClr>
                </a:solidFill>
                <a:effectLst/>
              </a:rPr>
              <a:t>dengan</a:t>
            </a:r>
            <a:r>
              <a:rPr lang="en-US" altLang="en-US" sz="2000" dirty="0">
                <a:solidFill>
                  <a:schemeClr val="bg1">
                    <a:lumMod val="50000"/>
                  </a:schemeClr>
                </a:solidFill>
                <a:effectLst/>
              </a:rPr>
              <a:t> yeast dan </a:t>
            </a:r>
            <a:r>
              <a:rPr lang="en-US" altLang="en-US" sz="2000" dirty="0" err="1">
                <a:solidFill>
                  <a:schemeClr val="bg1">
                    <a:lumMod val="50000"/>
                  </a:schemeClr>
                </a:solidFill>
                <a:effectLst/>
              </a:rPr>
              <a:t>bakteri</a:t>
            </a:r>
            <a:r>
              <a:rPr lang="en-US" altLang="en-US" sz="2000" dirty="0">
                <a:solidFill>
                  <a:schemeClr val="bg1">
                    <a:lumMod val="50000"/>
                  </a:schemeClr>
                </a:solidFill>
                <a:effectLst/>
              </a:rPr>
              <a:t> </a:t>
            </a:r>
            <a:r>
              <a:rPr lang="en-US" altLang="en-US" sz="2000" dirty="0" err="1">
                <a:solidFill>
                  <a:schemeClr val="bg1">
                    <a:lumMod val="50000"/>
                  </a:schemeClr>
                </a:solidFill>
                <a:effectLst/>
              </a:rPr>
              <a:t>asam</a:t>
            </a:r>
            <a:r>
              <a:rPr lang="en-US" altLang="en-US" sz="2000" dirty="0">
                <a:solidFill>
                  <a:schemeClr val="bg1">
                    <a:lumMod val="50000"/>
                  </a:schemeClr>
                </a:solidFill>
                <a:effectLst/>
              </a:rPr>
              <a:t> </a:t>
            </a:r>
            <a:r>
              <a:rPr lang="en-US" altLang="en-US" sz="2000" dirty="0" err="1">
                <a:solidFill>
                  <a:schemeClr val="bg1">
                    <a:lumMod val="50000"/>
                  </a:schemeClr>
                </a:solidFill>
                <a:effectLst/>
              </a:rPr>
              <a:t>laktat</a:t>
            </a:r>
            <a:r>
              <a:rPr lang="en-US" altLang="en-US" sz="2000" dirty="0">
                <a:solidFill>
                  <a:schemeClr val="bg1">
                    <a:lumMod val="50000"/>
                  </a:schemeClr>
                </a:solidFill>
                <a:effectLst/>
              </a:rPr>
              <a:t> </a:t>
            </a:r>
            <a:r>
              <a:rPr lang="en-US" altLang="en-US" sz="2000" dirty="0" err="1">
                <a:solidFill>
                  <a:schemeClr val="bg1">
                    <a:lumMod val="50000"/>
                  </a:schemeClr>
                </a:solidFill>
                <a:effectLst/>
              </a:rPr>
              <a:t>dapat</a:t>
            </a:r>
            <a:r>
              <a:rPr lang="en-US" altLang="en-US" sz="2000" dirty="0">
                <a:solidFill>
                  <a:schemeClr val="bg1">
                    <a:lumMod val="50000"/>
                  </a:schemeClr>
                </a:solidFill>
                <a:effectLst/>
              </a:rPr>
              <a:t> </a:t>
            </a:r>
            <a:r>
              <a:rPr lang="en-US" altLang="en-US" sz="2000" dirty="0" err="1">
                <a:solidFill>
                  <a:schemeClr val="bg1">
                    <a:lumMod val="50000"/>
                  </a:schemeClr>
                </a:solidFill>
                <a:effectLst/>
              </a:rPr>
              <a:t>mempercepat</a:t>
            </a:r>
            <a:r>
              <a:rPr lang="en-US" altLang="en-US" sz="2000" dirty="0">
                <a:solidFill>
                  <a:schemeClr val="bg1">
                    <a:lumMod val="50000"/>
                  </a:schemeClr>
                </a:solidFill>
                <a:effectLst/>
              </a:rPr>
              <a:t> proses</a:t>
            </a:r>
          </a:p>
        </p:txBody>
      </p:sp>
      <p:sp>
        <p:nvSpPr>
          <p:cNvPr id="152580" name="Line 4">
            <a:extLst>
              <a:ext uri="{FF2B5EF4-FFF2-40B4-BE49-F238E27FC236}">
                <a16:creationId xmlns:a16="http://schemas.microsoft.com/office/drawing/2014/main" id="{0116E5B9-D3B1-4C73-ABA0-F620F1C3DE9C}"/>
              </a:ext>
            </a:extLst>
          </p:cNvPr>
          <p:cNvSpPr>
            <a:spLocks noChangeShapeType="1"/>
          </p:cNvSpPr>
          <p:nvPr/>
        </p:nvSpPr>
        <p:spPr bwMode="auto">
          <a:xfrm>
            <a:off x="4196204" y="2497260"/>
            <a:ext cx="2016125" cy="0"/>
          </a:xfrm>
          <a:prstGeom prst="line">
            <a:avLst/>
          </a:prstGeom>
          <a:noFill/>
          <a:ln w="9525">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1" name="Line 5">
            <a:extLst>
              <a:ext uri="{FF2B5EF4-FFF2-40B4-BE49-F238E27FC236}">
                <a16:creationId xmlns:a16="http://schemas.microsoft.com/office/drawing/2014/main" id="{8C83C6DB-4358-4BDA-B846-B52A2E07B785}"/>
              </a:ext>
            </a:extLst>
          </p:cNvPr>
          <p:cNvSpPr>
            <a:spLocks noChangeShapeType="1"/>
          </p:cNvSpPr>
          <p:nvPr/>
        </p:nvSpPr>
        <p:spPr bwMode="auto">
          <a:xfrm>
            <a:off x="7302403" y="2497260"/>
            <a:ext cx="647700" cy="0"/>
          </a:xfrm>
          <a:prstGeom prst="line">
            <a:avLst/>
          </a:prstGeom>
          <a:noFill/>
          <a:ln w="9525">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2" name="Line 6">
            <a:extLst>
              <a:ext uri="{FF2B5EF4-FFF2-40B4-BE49-F238E27FC236}">
                <a16:creationId xmlns:a16="http://schemas.microsoft.com/office/drawing/2014/main" id="{40FA8AE6-F6EF-4D47-A37C-91E596355479}"/>
              </a:ext>
            </a:extLst>
          </p:cNvPr>
          <p:cNvSpPr>
            <a:spLocks noChangeShapeType="1"/>
          </p:cNvSpPr>
          <p:nvPr/>
        </p:nvSpPr>
        <p:spPr bwMode="auto">
          <a:xfrm>
            <a:off x="9134255" y="2497260"/>
            <a:ext cx="0" cy="1368425"/>
          </a:xfrm>
          <a:prstGeom prst="line">
            <a:avLst/>
          </a:prstGeom>
          <a:noFill/>
          <a:ln w="9525">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3" name="Line 7">
            <a:extLst>
              <a:ext uri="{FF2B5EF4-FFF2-40B4-BE49-F238E27FC236}">
                <a16:creationId xmlns:a16="http://schemas.microsoft.com/office/drawing/2014/main" id="{CDC4E643-F8B6-40E4-8E61-67EA9304E600}"/>
              </a:ext>
            </a:extLst>
          </p:cNvPr>
          <p:cNvSpPr>
            <a:spLocks noChangeShapeType="1"/>
          </p:cNvSpPr>
          <p:nvPr/>
        </p:nvSpPr>
        <p:spPr bwMode="auto">
          <a:xfrm flipH="1">
            <a:off x="5909334" y="4118391"/>
            <a:ext cx="1871662" cy="0"/>
          </a:xfrm>
          <a:prstGeom prst="line">
            <a:avLst/>
          </a:prstGeom>
          <a:noFill/>
          <a:ln w="9525">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2">
            <a:extLst>
              <a:ext uri="{FF2B5EF4-FFF2-40B4-BE49-F238E27FC236}">
                <a16:creationId xmlns:a16="http://schemas.microsoft.com/office/drawing/2014/main" id="{0A08AFD1-0AA5-44A9-9C2D-FB44421EB83F}"/>
              </a:ext>
            </a:extLst>
          </p:cNvPr>
          <p:cNvSpPr txBox="1">
            <a:spLocks noChangeArrowheads="1"/>
          </p:cNvSpPr>
          <p:nvPr/>
        </p:nvSpPr>
        <p:spPr bwMode="auto">
          <a:xfrm>
            <a:off x="44246" y="89692"/>
            <a:ext cx="6899893"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sz="2800" b="1">
                <a:solidFill>
                  <a:schemeClr val="bg1">
                    <a:lumMod val="50000"/>
                  </a:schemeClr>
                </a:solidFill>
                <a:effectLst/>
                <a:latin typeface="Aharoni" panose="02010803020104030203" pitchFamily="2" charset="-79"/>
                <a:cs typeface="Aharoni" panose="02010803020104030203" pitchFamily="2" charset="-79"/>
              </a:rPr>
              <a:t>Peranan Mikroba Selama Fermentasi</a:t>
            </a:r>
            <a:endParaRPr lang="en-US" altLang="en-US" sz="2800" b="1" dirty="0">
              <a:solidFill>
                <a:schemeClr val="bg1">
                  <a:lumMod val="50000"/>
                </a:schemeClr>
              </a:solidFill>
              <a:effectLst/>
              <a:latin typeface="Aharoni" panose="02010803020104030203" pitchFamily="2" charset="-79"/>
              <a:cs typeface="Aharoni" panose="02010803020104030203" pitchFamily="2" charset="-79"/>
            </a:endParaRPr>
          </a:p>
        </p:txBody>
      </p:sp>
      <p:cxnSp>
        <p:nvCxnSpPr>
          <p:cNvPr id="10" name="Straight Arrow Connector 9">
            <a:extLst>
              <a:ext uri="{FF2B5EF4-FFF2-40B4-BE49-F238E27FC236}">
                <a16:creationId xmlns:a16="http://schemas.microsoft.com/office/drawing/2014/main" id="{3BEE6E25-F466-4A63-9876-80036B0CE6A4}"/>
              </a:ext>
            </a:extLst>
          </p:cNvPr>
          <p:cNvCxnSpPr/>
          <p:nvPr/>
        </p:nvCxnSpPr>
        <p:spPr>
          <a:xfrm>
            <a:off x="0" y="885756"/>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a:extLst>
              <a:ext uri="{FF2B5EF4-FFF2-40B4-BE49-F238E27FC236}">
                <a16:creationId xmlns:a16="http://schemas.microsoft.com/office/drawing/2014/main" id="{ADE0CA42-CC3E-4652-B0C4-D12CF3E62150}"/>
              </a:ext>
            </a:extLst>
          </p:cNvPr>
          <p:cNvSpPr>
            <a:spLocks noGrp="1" noChangeArrowheads="1"/>
          </p:cNvSpPr>
          <p:nvPr>
            <p:ph type="title"/>
          </p:nvPr>
        </p:nvSpPr>
        <p:spPr>
          <a:xfrm>
            <a:off x="1703389" y="277814"/>
            <a:ext cx="8785225" cy="6319837"/>
          </a:xfrm>
          <a:noFill/>
        </p:spPr>
        <p:txBody>
          <a:bodyPr/>
          <a:lstStyle/>
          <a:p>
            <a:pPr algn="l"/>
            <a:r>
              <a:rPr lang="en-US" altLang="en-US" sz="3600" b="1">
                <a:solidFill>
                  <a:schemeClr val="bg1">
                    <a:lumMod val="50000"/>
                  </a:schemeClr>
                </a:solidFill>
                <a:effectLst/>
              </a:rPr>
              <a:t>Fermentasi dengan menambah enzim</a:t>
            </a:r>
            <a:br>
              <a:rPr lang="en-US" altLang="en-US" sz="3600">
                <a:solidFill>
                  <a:schemeClr val="bg1">
                    <a:lumMod val="50000"/>
                  </a:schemeClr>
                </a:solidFill>
                <a:effectLst/>
              </a:rPr>
            </a:br>
            <a:r>
              <a:rPr lang="en-US" altLang="en-US" sz="3200">
                <a:solidFill>
                  <a:schemeClr val="bg1">
                    <a:lumMod val="50000"/>
                  </a:schemeClr>
                </a:solidFill>
                <a:effectLst/>
              </a:rPr>
              <a:t>1. Menambah enzim pektolitik : ultrazyme, </a:t>
            </a:r>
            <a:br>
              <a:rPr lang="en-US" altLang="en-US" sz="3200">
                <a:solidFill>
                  <a:schemeClr val="bg1">
                    <a:lumMod val="50000"/>
                  </a:schemeClr>
                </a:solidFill>
                <a:effectLst/>
              </a:rPr>
            </a:br>
            <a:r>
              <a:rPr lang="en-US" altLang="en-US" sz="3200">
                <a:solidFill>
                  <a:schemeClr val="bg1">
                    <a:lumMod val="50000"/>
                  </a:schemeClr>
                </a:solidFill>
                <a:effectLst/>
              </a:rPr>
              <a:t>    pectozyme, coffeepec, dll.</a:t>
            </a:r>
            <a:br>
              <a:rPr lang="en-US" altLang="en-US" sz="3200">
                <a:solidFill>
                  <a:schemeClr val="bg1">
                    <a:lumMod val="50000"/>
                  </a:schemeClr>
                </a:solidFill>
                <a:effectLst/>
              </a:rPr>
            </a:br>
            <a:r>
              <a:rPr lang="en-US" altLang="en-US" sz="3200">
                <a:solidFill>
                  <a:schemeClr val="bg1">
                    <a:lumMod val="50000"/>
                  </a:schemeClr>
                </a:solidFill>
                <a:effectLst/>
              </a:rPr>
              <a:t>2. Menghambat mikroorganisme yang </a:t>
            </a:r>
            <a:br>
              <a:rPr lang="en-US" altLang="en-US" sz="3200">
                <a:solidFill>
                  <a:schemeClr val="bg1">
                    <a:lumMod val="50000"/>
                  </a:schemeClr>
                </a:solidFill>
                <a:effectLst/>
              </a:rPr>
            </a:br>
            <a:r>
              <a:rPr lang="en-US" altLang="en-US" sz="3200">
                <a:solidFill>
                  <a:schemeClr val="bg1">
                    <a:lumMod val="50000"/>
                  </a:schemeClr>
                </a:solidFill>
                <a:effectLst/>
              </a:rPr>
              <a:t>    merugikan</a:t>
            </a:r>
            <a:br>
              <a:rPr lang="en-US" altLang="en-US" sz="3200">
                <a:solidFill>
                  <a:schemeClr val="bg1">
                    <a:lumMod val="50000"/>
                  </a:schemeClr>
                </a:solidFill>
                <a:effectLst/>
              </a:rPr>
            </a:br>
            <a:r>
              <a:rPr lang="en-US" altLang="en-US" sz="3200">
                <a:solidFill>
                  <a:schemeClr val="bg1">
                    <a:lumMod val="50000"/>
                  </a:schemeClr>
                </a:solidFill>
                <a:effectLst/>
              </a:rPr>
              <a:t>3. Mengembangkan kualitas</a:t>
            </a:r>
            <a:br>
              <a:rPr lang="en-US" altLang="en-US" sz="3200">
                <a:solidFill>
                  <a:schemeClr val="bg1">
                    <a:lumMod val="50000"/>
                  </a:schemeClr>
                </a:solidFill>
                <a:effectLst/>
              </a:rPr>
            </a:br>
            <a:r>
              <a:rPr lang="en-US" altLang="en-US" sz="3200">
                <a:solidFill>
                  <a:schemeClr val="bg1">
                    <a:lumMod val="50000"/>
                  </a:schemeClr>
                </a:solidFill>
                <a:effectLst/>
              </a:rPr>
              <a:t>4. Waktu fermentasi lebih pendek</a:t>
            </a:r>
            <a:br>
              <a:rPr lang="en-US" altLang="en-US" sz="3200">
                <a:solidFill>
                  <a:schemeClr val="bg1">
                    <a:lumMod val="50000"/>
                  </a:schemeClr>
                </a:solidFill>
                <a:effectLst/>
              </a:rPr>
            </a:br>
            <a:br>
              <a:rPr lang="en-US" altLang="en-US" sz="3200">
                <a:solidFill>
                  <a:schemeClr val="bg1">
                    <a:lumMod val="50000"/>
                  </a:schemeClr>
                </a:solidFill>
                <a:effectLst/>
              </a:rPr>
            </a:br>
            <a:r>
              <a:rPr lang="en-US" altLang="en-US" sz="3600" b="1">
                <a:solidFill>
                  <a:schemeClr val="bg1">
                    <a:lumMod val="50000"/>
                  </a:schemeClr>
                </a:solidFill>
                <a:effectLst/>
              </a:rPr>
              <a:t>Menambah zat kimia</a:t>
            </a:r>
            <a:br>
              <a:rPr lang="en-US" altLang="en-US">
                <a:solidFill>
                  <a:schemeClr val="bg1">
                    <a:lumMod val="50000"/>
                  </a:schemeClr>
                </a:solidFill>
                <a:effectLst/>
                <a:sym typeface="Symbol" panose="05050102010706020507" pitchFamily="18" charset="2"/>
              </a:rPr>
            </a:br>
            <a:r>
              <a:rPr lang="en-US" altLang="en-US">
                <a:solidFill>
                  <a:schemeClr val="bg1">
                    <a:lumMod val="50000"/>
                  </a:schemeClr>
                </a:solidFill>
                <a:effectLst/>
                <a:sym typeface="Symbol" panose="05050102010706020507" pitchFamily="18" charset="2"/>
              </a:rPr>
              <a:t></a:t>
            </a:r>
            <a:r>
              <a:rPr lang="en-US" altLang="en-US">
                <a:solidFill>
                  <a:schemeClr val="bg1">
                    <a:lumMod val="50000"/>
                  </a:schemeClr>
                </a:solidFill>
                <a:effectLst/>
              </a:rPr>
              <a:t> </a:t>
            </a:r>
            <a:r>
              <a:rPr lang="en-US" altLang="en-US" sz="3200">
                <a:solidFill>
                  <a:schemeClr val="bg1">
                    <a:lumMod val="50000"/>
                  </a:schemeClr>
                </a:solidFill>
                <a:effectLst/>
              </a:rPr>
              <a:t>Ditambahkan : NaOH (3-5%)/kapur/Na</a:t>
            </a:r>
            <a:r>
              <a:rPr lang="en-US" altLang="en-US" sz="3200" baseline="-25000">
                <a:solidFill>
                  <a:schemeClr val="bg1">
                    <a:lumMod val="50000"/>
                  </a:schemeClr>
                </a:solidFill>
                <a:effectLst/>
              </a:rPr>
              <a:t>2</a:t>
            </a:r>
            <a:r>
              <a:rPr lang="en-US" altLang="en-US" sz="3200">
                <a:solidFill>
                  <a:schemeClr val="bg1">
                    <a:lumMod val="50000"/>
                  </a:schemeClr>
                </a:solidFill>
                <a:effectLst/>
              </a:rPr>
              <a:t>CO</a:t>
            </a:r>
            <a:r>
              <a:rPr lang="en-US" altLang="en-US" sz="3200" baseline="-25000">
                <a:solidFill>
                  <a:schemeClr val="bg1">
                    <a:lumMod val="50000"/>
                  </a:schemeClr>
                </a:solidFill>
                <a:effectLst/>
              </a:rPr>
              <a:t>3</a:t>
            </a:r>
            <a:r>
              <a:rPr lang="en-US" altLang="en-US" sz="3200">
                <a:solidFill>
                  <a:schemeClr val="bg1">
                    <a:lumMod val="50000"/>
                  </a:schemeClr>
                </a:solidFill>
                <a:effectLst/>
              </a:rPr>
              <a:t> (6-8%) waktu ½ - 1 jam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B43E-4664-4FFF-A426-0B99A9A05F5F}"/>
              </a:ext>
            </a:extLst>
          </p:cNvPr>
          <p:cNvSpPr>
            <a:spLocks noGrp="1"/>
          </p:cNvSpPr>
          <p:nvPr>
            <p:ph type="title"/>
          </p:nvPr>
        </p:nvSpPr>
        <p:spPr/>
        <p:txBody>
          <a:bodyPr/>
          <a:lstStyle/>
          <a:p>
            <a:r>
              <a:rPr lang="en-US" dirty="0" err="1">
                <a:solidFill>
                  <a:schemeClr val="tx2">
                    <a:lumMod val="25000"/>
                  </a:schemeClr>
                </a:solidFill>
                <a:effectLst/>
                <a:latin typeface="Arial Rounded MT Bold" panose="020F0704030504030204" pitchFamily="34" charset="0"/>
              </a:rPr>
              <a:t>Terima</a:t>
            </a:r>
            <a:r>
              <a:rPr lang="en-US" dirty="0">
                <a:solidFill>
                  <a:schemeClr val="tx2">
                    <a:lumMod val="25000"/>
                  </a:schemeClr>
                </a:solidFill>
                <a:effectLst/>
                <a:latin typeface="Arial Rounded MT Bold" panose="020F0704030504030204" pitchFamily="34" charset="0"/>
              </a:rPr>
              <a:t> </a:t>
            </a:r>
            <a:r>
              <a:rPr lang="en-US" dirty="0" err="1">
                <a:solidFill>
                  <a:schemeClr val="tx2">
                    <a:lumMod val="25000"/>
                  </a:schemeClr>
                </a:solidFill>
                <a:effectLst/>
                <a:latin typeface="Arial Rounded MT Bold" panose="020F0704030504030204" pitchFamily="34" charset="0"/>
              </a:rPr>
              <a:t>kasih</a:t>
            </a:r>
            <a:r>
              <a:rPr lang="en-US" dirty="0">
                <a:solidFill>
                  <a:schemeClr val="tx2">
                    <a:lumMod val="25000"/>
                  </a:schemeClr>
                </a:solidFill>
                <a:effectLst/>
                <a:latin typeface="Arial Rounded MT Bold" panose="020F0704030504030204" pitchFamily="34" charset="0"/>
              </a:rPr>
              <a:t>..</a:t>
            </a:r>
          </a:p>
        </p:txBody>
      </p:sp>
      <p:pic>
        <p:nvPicPr>
          <p:cNvPr id="1026" name="Picture 2" descr="Efek Pemanasan Global pada Kopi Turunkan Kualitas Rasa dan Aroma">
            <a:extLst>
              <a:ext uri="{FF2B5EF4-FFF2-40B4-BE49-F238E27FC236}">
                <a16:creationId xmlns:a16="http://schemas.microsoft.com/office/drawing/2014/main" id="{1554A036-0B07-49CC-9436-B78BEB325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43684"/>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08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5AEC-AEDB-4452-99C4-9DE9B12C38A3}"/>
              </a:ext>
            </a:extLst>
          </p:cNvPr>
          <p:cNvSpPr>
            <a:spLocks noGrp="1"/>
          </p:cNvSpPr>
          <p:nvPr>
            <p:ph type="title"/>
          </p:nvPr>
        </p:nvSpPr>
        <p:spPr/>
        <p:txBody>
          <a:bodyPr/>
          <a:lstStyle/>
          <a:p>
            <a:r>
              <a:rPr lang="en-US" dirty="0" err="1">
                <a:latin typeface="Aharoni" panose="02010803020104030203" pitchFamily="2" charset="-79"/>
                <a:cs typeface="Aharoni" panose="02010803020104030203" pitchFamily="2" charset="-79"/>
              </a:rPr>
              <a:t>Kendala</a:t>
            </a:r>
            <a:endParaRPr lang="en-ID"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690D56B1-0512-4596-B26F-14B2B0CEF3B1}"/>
              </a:ext>
            </a:extLst>
          </p:cNvPr>
          <p:cNvSpPr>
            <a:spLocks noGrp="1"/>
          </p:cNvSpPr>
          <p:nvPr>
            <p:ph idx="1"/>
          </p:nvPr>
        </p:nvSpPr>
        <p:spPr/>
        <p:txBody>
          <a:bodyPr/>
          <a:lstStyle/>
          <a:p>
            <a:r>
              <a:rPr lang="en-US" altLang="en-US" dirty="0" err="1"/>
              <a:t>Kualitas</a:t>
            </a:r>
            <a:r>
              <a:rPr lang="en-US" altLang="en-US" dirty="0"/>
              <a:t> </a:t>
            </a:r>
            <a:r>
              <a:rPr lang="en-US" altLang="en-US" dirty="0" err="1"/>
              <a:t>produk</a:t>
            </a:r>
            <a:r>
              <a:rPr lang="en-US" altLang="en-US" dirty="0"/>
              <a:t> </a:t>
            </a:r>
            <a:r>
              <a:rPr lang="en-US" altLang="en-US" dirty="0" err="1"/>
              <a:t>rendah</a:t>
            </a:r>
            <a:r>
              <a:rPr lang="en-US" altLang="en-US" dirty="0"/>
              <a:t> </a:t>
            </a:r>
          </a:p>
          <a:p>
            <a:r>
              <a:rPr lang="en-US" altLang="en-US" dirty="0"/>
              <a:t>K. a. </a:t>
            </a:r>
            <a:r>
              <a:rPr lang="en-US" altLang="en-US" dirty="0" err="1"/>
              <a:t>tinggi</a:t>
            </a:r>
            <a:r>
              <a:rPr lang="en-US" altLang="en-US" dirty="0"/>
              <a:t> </a:t>
            </a:r>
            <a:endParaRPr lang="en-US" altLang="en-US" b="1" dirty="0"/>
          </a:p>
          <a:p>
            <a:r>
              <a:rPr lang="en-US" altLang="en-US" dirty="0" err="1"/>
              <a:t>Bau</a:t>
            </a:r>
            <a:r>
              <a:rPr lang="en-US" altLang="en-US" dirty="0"/>
              <a:t> </a:t>
            </a:r>
            <a:r>
              <a:rPr lang="en-US" altLang="en-US" dirty="0" err="1"/>
              <a:t>apek</a:t>
            </a:r>
            <a:endParaRPr lang="en-US" altLang="en-US" dirty="0"/>
          </a:p>
          <a:p>
            <a:r>
              <a:rPr lang="en-US" altLang="en-US" dirty="0" err="1"/>
              <a:t>Mengandung</a:t>
            </a:r>
            <a:r>
              <a:rPr lang="en-US" altLang="en-US" dirty="0"/>
              <a:t> </a:t>
            </a:r>
            <a:r>
              <a:rPr lang="en-US" altLang="en-US" dirty="0" err="1"/>
              <a:t>hama</a:t>
            </a:r>
            <a:r>
              <a:rPr lang="en-US" altLang="en-US" dirty="0"/>
              <a:t> </a:t>
            </a:r>
            <a:r>
              <a:rPr lang="en-US" altLang="en-US" dirty="0" err="1"/>
              <a:t>bubuk</a:t>
            </a:r>
            <a:r>
              <a:rPr lang="en-US" altLang="en-US" dirty="0"/>
              <a:t>  </a:t>
            </a:r>
          </a:p>
          <a:p>
            <a:r>
              <a:rPr lang="en-US" altLang="en-US" dirty="0" err="1"/>
              <a:t>Kontinyuitas</a:t>
            </a:r>
            <a:endParaRPr lang="en-US" altLang="en-US" dirty="0"/>
          </a:p>
          <a:p>
            <a:r>
              <a:rPr lang="en-US" altLang="en-US" dirty="0" err="1"/>
              <a:t>Ketepatan</a:t>
            </a:r>
            <a:r>
              <a:rPr lang="en-US" altLang="en-US" dirty="0"/>
              <a:t> </a:t>
            </a:r>
            <a:r>
              <a:rPr lang="en-US" altLang="en-US" dirty="0" err="1"/>
              <a:t>waktu</a:t>
            </a:r>
            <a:endParaRPr lang="en-ID" dirty="0"/>
          </a:p>
        </p:txBody>
      </p:sp>
      <p:cxnSp>
        <p:nvCxnSpPr>
          <p:cNvPr id="4" name="Straight Arrow Connector 3">
            <a:extLst>
              <a:ext uri="{FF2B5EF4-FFF2-40B4-BE49-F238E27FC236}">
                <a16:creationId xmlns:a16="http://schemas.microsoft.com/office/drawing/2014/main" id="{3564CC70-1DE2-45B8-B89B-B2A228D3E823}"/>
              </a:ext>
            </a:extLst>
          </p:cNvPr>
          <p:cNvCxnSpPr/>
          <p:nvPr/>
        </p:nvCxnSpPr>
        <p:spPr>
          <a:xfrm>
            <a:off x="0" y="1519314"/>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830E9FFD-56AA-4045-A91F-616ADFBEB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553" y="0"/>
            <a:ext cx="4534447"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78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88AB-96D4-4BE7-94AF-65EB61500E3D}"/>
              </a:ext>
            </a:extLst>
          </p:cNvPr>
          <p:cNvSpPr>
            <a:spLocks noGrp="1"/>
          </p:cNvSpPr>
          <p:nvPr>
            <p:ph type="title"/>
          </p:nvPr>
        </p:nvSpPr>
        <p:spPr/>
        <p:txBody>
          <a:bodyPr/>
          <a:lstStyle/>
          <a:p>
            <a:r>
              <a:rPr lang="en-US" dirty="0" err="1">
                <a:latin typeface="Aharoni" panose="02010803020104030203" pitchFamily="2" charset="-79"/>
                <a:cs typeface="Aharoni" panose="02010803020104030203" pitchFamily="2" charset="-79"/>
              </a:rPr>
              <a:t>Jenis</a:t>
            </a:r>
            <a:r>
              <a:rPr lang="en-US" dirty="0">
                <a:latin typeface="Aharoni" panose="02010803020104030203" pitchFamily="2" charset="-79"/>
                <a:cs typeface="Aharoni" panose="02010803020104030203" pitchFamily="2" charset="-79"/>
              </a:rPr>
              <a:t> kopi</a:t>
            </a:r>
            <a:endParaRPr lang="en-ID"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8A2EDB4B-B31E-43B5-914F-A72BAF3C9FB2}"/>
              </a:ext>
            </a:extLst>
          </p:cNvPr>
          <p:cNvSpPr>
            <a:spLocks noGrp="1"/>
          </p:cNvSpPr>
          <p:nvPr>
            <p:ph idx="1"/>
          </p:nvPr>
        </p:nvSpPr>
        <p:spPr>
          <a:xfrm>
            <a:off x="132522" y="1825625"/>
            <a:ext cx="3114261" cy="4351338"/>
          </a:xfrm>
        </p:spPr>
        <p:txBody>
          <a:bodyPr/>
          <a:lstStyle/>
          <a:p>
            <a:pPr marL="514350" indent="-514350">
              <a:buAutoNum type="arabicPeriod"/>
            </a:pPr>
            <a:r>
              <a:rPr lang="en-US" dirty="0" err="1"/>
              <a:t>Arabika</a:t>
            </a:r>
            <a:endParaRPr lang="en-US" dirty="0"/>
          </a:p>
          <a:p>
            <a:pPr marL="514350" indent="-514350">
              <a:buAutoNum type="arabicPeriod"/>
            </a:pPr>
            <a:r>
              <a:rPr lang="en-US" dirty="0"/>
              <a:t>Robusta</a:t>
            </a:r>
          </a:p>
          <a:p>
            <a:pPr marL="514350" indent="-514350">
              <a:buAutoNum type="arabicPeriod"/>
            </a:pPr>
            <a:r>
              <a:rPr lang="en-US" dirty="0" err="1"/>
              <a:t>Liberica</a:t>
            </a:r>
            <a:r>
              <a:rPr lang="en-US" dirty="0"/>
              <a:t> </a:t>
            </a:r>
            <a:endParaRPr lang="en-ID" dirty="0"/>
          </a:p>
        </p:txBody>
      </p:sp>
      <p:pic>
        <p:nvPicPr>
          <p:cNvPr id="4" name="Picture 5">
            <a:extLst>
              <a:ext uri="{FF2B5EF4-FFF2-40B4-BE49-F238E27FC236}">
                <a16:creationId xmlns:a16="http://schemas.microsoft.com/office/drawing/2014/main" id="{0A4FAD5F-AF98-4618-93E4-888B8805CC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97" t="5033" r="18939"/>
          <a:stretch/>
        </p:blipFill>
        <p:spPr>
          <a:xfrm>
            <a:off x="7394713" y="0"/>
            <a:ext cx="4797287" cy="5811838"/>
          </a:xfrm>
          <a:prstGeom prst="rect">
            <a:avLst/>
          </a:prstGeom>
          <a:noFill/>
          <a:ln/>
        </p:spPr>
      </p:pic>
      <p:pic>
        <p:nvPicPr>
          <p:cNvPr id="5" name="Picture 5">
            <a:extLst>
              <a:ext uri="{FF2B5EF4-FFF2-40B4-BE49-F238E27FC236}">
                <a16:creationId xmlns:a16="http://schemas.microsoft.com/office/drawing/2014/main" id="{0A00EE69-2C6D-4F5B-AC20-8ADDAE0F7C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27" t="3100" r="12750" b="4514"/>
          <a:stretch/>
        </p:blipFill>
        <p:spPr>
          <a:xfrm>
            <a:off x="2928730" y="2288795"/>
            <a:ext cx="4465983" cy="4569205"/>
          </a:xfrm>
          <a:prstGeom prst="rect">
            <a:avLst/>
          </a:prstGeom>
          <a:noFill/>
          <a:ln/>
        </p:spPr>
      </p:pic>
      <p:cxnSp>
        <p:nvCxnSpPr>
          <p:cNvPr id="9" name="Straight Arrow Connector 8">
            <a:extLst>
              <a:ext uri="{FF2B5EF4-FFF2-40B4-BE49-F238E27FC236}">
                <a16:creationId xmlns:a16="http://schemas.microsoft.com/office/drawing/2014/main" id="{8BA9C4B7-E7A0-4A08-B524-4E7FCF284C22}"/>
              </a:ext>
            </a:extLst>
          </p:cNvPr>
          <p:cNvCxnSpPr/>
          <p:nvPr/>
        </p:nvCxnSpPr>
        <p:spPr>
          <a:xfrm>
            <a:off x="0" y="1519314"/>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58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CBFD43E-9985-4DCB-BD30-995962C68FFF}"/>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811958" y="296862"/>
            <a:ext cx="7920038" cy="6264275"/>
          </a:xfrm>
          <a:noFill/>
          <a:ln/>
        </p:spPr>
      </p:pic>
    </p:spTree>
    <p:extLst>
      <p:ext uri="{BB962C8B-B14F-4D97-AF65-F5344CB8AC3E}">
        <p14:creationId xmlns:p14="http://schemas.microsoft.com/office/powerpoint/2010/main" val="5677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3ACE477-FE99-45EA-8D31-AB4EA91FE487}"/>
              </a:ext>
            </a:extLst>
          </p:cNvPr>
          <p:cNvSpPr>
            <a:spLocks noGrp="1" noChangeArrowheads="1"/>
          </p:cNvSpPr>
          <p:nvPr>
            <p:ph type="title"/>
          </p:nvPr>
        </p:nvSpPr>
        <p:spPr>
          <a:xfrm>
            <a:off x="0" y="0"/>
            <a:ext cx="8218487" cy="558800"/>
          </a:xfrm>
          <a:noFill/>
        </p:spPr>
        <p:txBody>
          <a:bodyPr/>
          <a:lstStyle/>
          <a:p>
            <a:r>
              <a:rPr lang="en-US" altLang="en-US" sz="2800" b="1" dirty="0" err="1">
                <a:latin typeface="Aharoni" panose="02010803020104030203" pitchFamily="2" charset="-79"/>
                <a:cs typeface="Aharoni" panose="02010803020104030203" pitchFamily="2" charset="-79"/>
              </a:rPr>
              <a:t>Jenis</a:t>
            </a:r>
            <a:r>
              <a:rPr lang="en-US" altLang="en-US" sz="2800" b="1" dirty="0">
                <a:latin typeface="Aharoni" panose="02010803020104030203" pitchFamily="2" charset="-79"/>
                <a:cs typeface="Aharoni" panose="02010803020104030203" pitchFamily="2" charset="-79"/>
              </a:rPr>
              <a:t> dan Sifat Kopi</a:t>
            </a:r>
            <a:r>
              <a:rPr lang="en-US" altLang="en-US" sz="2800" dirty="0">
                <a:latin typeface="Aharoni" panose="02010803020104030203" pitchFamily="2" charset="-79"/>
                <a:cs typeface="Aharoni" panose="02010803020104030203" pitchFamily="2" charset="-79"/>
              </a:rPr>
              <a:t> </a:t>
            </a:r>
          </a:p>
        </p:txBody>
      </p:sp>
      <p:sp>
        <p:nvSpPr>
          <p:cNvPr id="44035" name="Rectangle 3">
            <a:extLst>
              <a:ext uri="{FF2B5EF4-FFF2-40B4-BE49-F238E27FC236}">
                <a16:creationId xmlns:a16="http://schemas.microsoft.com/office/drawing/2014/main" id="{7C1ACDE8-A1A9-42D9-AE0B-5748991CF591}"/>
              </a:ext>
            </a:extLst>
          </p:cNvPr>
          <p:cNvSpPr>
            <a:spLocks noGrp="1" noChangeArrowheads="1"/>
          </p:cNvSpPr>
          <p:nvPr>
            <p:ph type="body" idx="1"/>
          </p:nvPr>
        </p:nvSpPr>
        <p:spPr>
          <a:xfrm>
            <a:off x="171312" y="1118775"/>
            <a:ext cx="5460862" cy="5616575"/>
          </a:xfrm>
          <a:noFill/>
        </p:spPr>
        <p:txBody>
          <a:bodyPr>
            <a:normAutofit/>
          </a:bodyPr>
          <a:lstStyle/>
          <a:p>
            <a:pPr>
              <a:lnSpc>
                <a:spcPct val="90000"/>
              </a:lnSpc>
            </a:pPr>
            <a:r>
              <a:rPr lang="en-US" altLang="en-US" sz="2400" b="1" dirty="0" err="1"/>
              <a:t>Arabika</a:t>
            </a:r>
            <a:r>
              <a:rPr lang="en-US" altLang="en-US" sz="2400" b="1" dirty="0"/>
              <a:t> </a:t>
            </a:r>
            <a:r>
              <a:rPr lang="en-US" altLang="en-US" sz="2400" dirty="0"/>
              <a:t>: </a:t>
            </a:r>
            <a:r>
              <a:rPr lang="en-US" altLang="en-US" sz="2400" dirty="0" err="1"/>
              <a:t>biji</a:t>
            </a:r>
            <a:r>
              <a:rPr lang="en-US" altLang="en-US" sz="2400" dirty="0"/>
              <a:t>     P=8 – 12 mm</a:t>
            </a:r>
          </a:p>
          <a:p>
            <a:pPr>
              <a:lnSpc>
                <a:spcPct val="90000"/>
              </a:lnSpc>
              <a:buFont typeface="Wingdings" panose="05000000000000000000" pitchFamily="2" charset="2"/>
              <a:buNone/>
            </a:pPr>
            <a:r>
              <a:rPr lang="en-US" altLang="en-US" sz="2400" dirty="0"/>
              <a:t>                     L= 6 – 8 mm</a:t>
            </a:r>
          </a:p>
          <a:p>
            <a:pPr>
              <a:lnSpc>
                <a:spcPct val="90000"/>
              </a:lnSpc>
              <a:buFont typeface="Wingdings" panose="05000000000000000000" pitchFamily="2" charset="2"/>
              <a:buNone/>
            </a:pPr>
            <a:r>
              <a:rPr lang="en-US" altLang="en-US" sz="2400" dirty="0"/>
              <a:t>                     Epicarp : </a:t>
            </a:r>
            <a:r>
              <a:rPr lang="en-US" altLang="en-US" sz="2400" dirty="0" err="1"/>
              <a:t>Halus</a:t>
            </a:r>
            <a:r>
              <a:rPr lang="en-US" altLang="en-US" sz="2400" dirty="0"/>
              <a:t> dan Tipis</a:t>
            </a:r>
          </a:p>
          <a:p>
            <a:pPr>
              <a:lnSpc>
                <a:spcPct val="90000"/>
              </a:lnSpc>
            </a:pPr>
            <a:r>
              <a:rPr lang="en-US" altLang="en-US" sz="2400" b="1" dirty="0"/>
              <a:t>Robusta</a:t>
            </a:r>
            <a:r>
              <a:rPr lang="en-US" altLang="en-US" sz="2400" dirty="0"/>
              <a:t> : </a:t>
            </a:r>
            <a:r>
              <a:rPr lang="en-US" altLang="en-US" sz="2400" dirty="0" err="1"/>
              <a:t>biji</a:t>
            </a:r>
            <a:r>
              <a:rPr lang="en-US" altLang="en-US" sz="2400" dirty="0"/>
              <a:t>     P= 6 – 8 mm</a:t>
            </a:r>
          </a:p>
          <a:p>
            <a:pPr>
              <a:lnSpc>
                <a:spcPct val="90000"/>
              </a:lnSpc>
              <a:buFont typeface="Wingdings" panose="05000000000000000000" pitchFamily="2" charset="2"/>
              <a:buNone/>
            </a:pPr>
            <a:r>
              <a:rPr lang="en-US" altLang="en-US" sz="2400" dirty="0"/>
              <a:t>                      L= 6 – 7 mm</a:t>
            </a:r>
          </a:p>
          <a:p>
            <a:pPr>
              <a:lnSpc>
                <a:spcPct val="90000"/>
              </a:lnSpc>
              <a:buFont typeface="Wingdings" panose="05000000000000000000" pitchFamily="2" charset="2"/>
              <a:buNone/>
            </a:pPr>
            <a:r>
              <a:rPr lang="en-US" altLang="en-US" sz="2400" dirty="0"/>
              <a:t>                      </a:t>
            </a:r>
            <a:r>
              <a:rPr lang="en-US" altLang="en-US" sz="2400" dirty="0" err="1"/>
              <a:t>Lebih</a:t>
            </a:r>
            <a:r>
              <a:rPr lang="en-US" altLang="en-US" sz="2400" dirty="0"/>
              <a:t> </a:t>
            </a:r>
            <a:r>
              <a:rPr lang="en-US" altLang="en-US" sz="2400" dirty="0" err="1"/>
              <a:t>kecil</a:t>
            </a:r>
            <a:r>
              <a:rPr lang="en-US" altLang="en-US" sz="2400" dirty="0"/>
              <a:t> dan </a:t>
            </a:r>
            <a:r>
              <a:rPr lang="en-US" altLang="en-US" sz="2400" dirty="0" err="1"/>
              <a:t>bulat</a:t>
            </a:r>
            <a:endParaRPr lang="en-US" altLang="en-US" sz="2400" dirty="0"/>
          </a:p>
          <a:p>
            <a:pPr>
              <a:lnSpc>
                <a:spcPct val="90000"/>
              </a:lnSpc>
              <a:buFont typeface="Wingdings" panose="05000000000000000000" pitchFamily="2" charset="2"/>
              <a:buNone/>
            </a:pPr>
            <a:r>
              <a:rPr lang="en-US" altLang="en-US" sz="2400" dirty="0"/>
              <a:t>                      Epicarp : </a:t>
            </a:r>
            <a:r>
              <a:rPr lang="en-US" altLang="en-US" sz="2400" dirty="0" err="1"/>
              <a:t>Halus</a:t>
            </a:r>
            <a:r>
              <a:rPr lang="en-US" altLang="en-US" sz="2400" dirty="0"/>
              <a:t> dan tipis</a:t>
            </a:r>
          </a:p>
          <a:p>
            <a:pPr>
              <a:lnSpc>
                <a:spcPct val="90000"/>
              </a:lnSpc>
            </a:pPr>
            <a:r>
              <a:rPr lang="en-US" altLang="en-US" sz="2400" b="1" dirty="0" err="1"/>
              <a:t>Liberika</a:t>
            </a:r>
            <a:r>
              <a:rPr lang="en-US" altLang="en-US" sz="2400" dirty="0"/>
              <a:t>  : </a:t>
            </a:r>
            <a:r>
              <a:rPr lang="en-US" altLang="en-US" sz="2400" dirty="0" err="1"/>
              <a:t>biji</a:t>
            </a:r>
            <a:r>
              <a:rPr lang="en-US" altLang="en-US" sz="2400" dirty="0"/>
              <a:t>     P= 14 – 17 mm</a:t>
            </a:r>
          </a:p>
          <a:p>
            <a:pPr>
              <a:lnSpc>
                <a:spcPct val="90000"/>
              </a:lnSpc>
              <a:buFont typeface="Wingdings" panose="05000000000000000000" pitchFamily="2" charset="2"/>
              <a:buNone/>
            </a:pPr>
            <a:r>
              <a:rPr lang="en-US" altLang="en-US" sz="2400" dirty="0"/>
              <a:t>                       L= 7 – 9 mm</a:t>
            </a:r>
          </a:p>
          <a:p>
            <a:pPr>
              <a:lnSpc>
                <a:spcPct val="90000"/>
              </a:lnSpc>
              <a:buFont typeface="Wingdings" panose="05000000000000000000" pitchFamily="2" charset="2"/>
              <a:buNone/>
            </a:pPr>
            <a:r>
              <a:rPr lang="en-US" altLang="en-US" sz="2400" dirty="0"/>
              <a:t>                       </a:t>
            </a:r>
            <a:r>
              <a:rPr lang="en-US" altLang="en-US" sz="2400" dirty="0" err="1"/>
              <a:t>Besar</a:t>
            </a:r>
            <a:r>
              <a:rPr lang="en-US" altLang="en-US" sz="2400" dirty="0"/>
              <a:t> dan </a:t>
            </a:r>
            <a:r>
              <a:rPr lang="en-US" altLang="en-US" sz="2400" dirty="0" err="1"/>
              <a:t>memanjang</a:t>
            </a:r>
            <a:endParaRPr lang="en-US" altLang="en-US" sz="2400" dirty="0"/>
          </a:p>
          <a:p>
            <a:pPr>
              <a:lnSpc>
                <a:spcPct val="90000"/>
              </a:lnSpc>
              <a:buFont typeface="Wingdings" panose="05000000000000000000" pitchFamily="2" charset="2"/>
              <a:buNone/>
            </a:pPr>
            <a:r>
              <a:rPr lang="en-US" altLang="en-US" sz="2400" dirty="0"/>
              <a:t>                       Epicarp : </a:t>
            </a:r>
            <a:r>
              <a:rPr lang="en-US" altLang="en-US" sz="2400" dirty="0" err="1"/>
              <a:t>Tebal</a:t>
            </a:r>
            <a:endParaRPr lang="en-US" altLang="en-US" sz="2400" dirty="0"/>
          </a:p>
        </p:txBody>
      </p:sp>
      <p:pic>
        <p:nvPicPr>
          <p:cNvPr id="4" name="Picture 5">
            <a:extLst>
              <a:ext uri="{FF2B5EF4-FFF2-40B4-BE49-F238E27FC236}">
                <a16:creationId xmlns:a16="http://schemas.microsoft.com/office/drawing/2014/main" id="{AAF5B6A6-AF8B-4102-A670-46C83B660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773" y="1484243"/>
            <a:ext cx="6194227" cy="465938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62880CF5-75D1-4320-A27E-3DBDA856B294}"/>
              </a:ext>
            </a:extLst>
          </p:cNvPr>
          <p:cNvCxnSpPr/>
          <p:nvPr/>
        </p:nvCxnSpPr>
        <p:spPr>
          <a:xfrm>
            <a:off x="0" y="618164"/>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CEBAE882-FA64-4DAE-9159-7619AE669EC6}"/>
              </a:ext>
            </a:extLst>
          </p:cNvPr>
          <p:cNvSpPr>
            <a:spLocks noGrp="1" noChangeArrowheads="1"/>
          </p:cNvSpPr>
          <p:nvPr>
            <p:ph type="title"/>
          </p:nvPr>
        </p:nvSpPr>
        <p:spPr>
          <a:xfrm>
            <a:off x="0" y="104429"/>
            <a:ext cx="8147050" cy="558800"/>
          </a:xfrm>
          <a:noFill/>
        </p:spPr>
        <p:txBody>
          <a:bodyPr/>
          <a:lstStyle/>
          <a:p>
            <a:r>
              <a:rPr lang="en-US" altLang="en-US" sz="3200" b="1" dirty="0" err="1">
                <a:latin typeface="Aharoni" panose="02010803020104030203" pitchFamily="2" charset="-79"/>
                <a:cs typeface="Aharoni" panose="02010803020104030203" pitchFamily="2" charset="-79"/>
              </a:rPr>
              <a:t>Komposisi</a:t>
            </a:r>
            <a:r>
              <a:rPr lang="en-US" altLang="en-US" sz="3200" b="1" dirty="0">
                <a:latin typeface="Aharoni" panose="02010803020104030203" pitchFamily="2" charset="-79"/>
                <a:cs typeface="Aharoni" panose="02010803020104030203" pitchFamily="2" charset="-79"/>
              </a:rPr>
              <a:t> Kimia </a:t>
            </a:r>
            <a:r>
              <a:rPr lang="en-US" altLang="en-US" sz="3200" b="1" dirty="0" err="1">
                <a:latin typeface="Aharoni" panose="02010803020104030203" pitchFamily="2" charset="-79"/>
                <a:cs typeface="Aharoni" panose="02010803020104030203" pitchFamily="2" charset="-79"/>
              </a:rPr>
              <a:t>Biji</a:t>
            </a:r>
            <a:r>
              <a:rPr lang="en-US" altLang="en-US" sz="3200" b="1" dirty="0">
                <a:latin typeface="Aharoni" panose="02010803020104030203" pitchFamily="2" charset="-79"/>
                <a:cs typeface="Aharoni" panose="02010803020104030203" pitchFamily="2" charset="-79"/>
              </a:rPr>
              <a:t> Kopi</a:t>
            </a:r>
          </a:p>
        </p:txBody>
      </p:sp>
      <p:sp>
        <p:nvSpPr>
          <p:cNvPr id="122883" name="Rectangle 3">
            <a:extLst>
              <a:ext uri="{FF2B5EF4-FFF2-40B4-BE49-F238E27FC236}">
                <a16:creationId xmlns:a16="http://schemas.microsoft.com/office/drawing/2014/main" id="{9611D3F3-973B-48C4-9054-E6DAABA6201F}"/>
              </a:ext>
            </a:extLst>
          </p:cNvPr>
          <p:cNvSpPr>
            <a:spLocks noGrp="1" noChangeArrowheads="1"/>
          </p:cNvSpPr>
          <p:nvPr>
            <p:ph type="body" idx="1"/>
          </p:nvPr>
        </p:nvSpPr>
        <p:spPr>
          <a:xfrm>
            <a:off x="0" y="1576734"/>
            <a:ext cx="8642350" cy="4897437"/>
          </a:xfrm>
          <a:noFill/>
        </p:spPr>
        <p:txBody>
          <a:bodyPr/>
          <a:lstStyle/>
          <a:p>
            <a:r>
              <a:rPr lang="en-US" altLang="en-US" dirty="0"/>
              <a:t>Air						48 - 50%</a:t>
            </a:r>
          </a:p>
          <a:p>
            <a:r>
              <a:rPr lang="en-US" altLang="en-US" dirty="0" err="1"/>
              <a:t>Zat</a:t>
            </a:r>
            <a:r>
              <a:rPr lang="en-US" altLang="en-US" dirty="0"/>
              <a:t> </a:t>
            </a:r>
            <a:r>
              <a:rPr lang="en-US" altLang="en-US" dirty="0" err="1"/>
              <a:t>bahan</a:t>
            </a:r>
            <a:r>
              <a:rPr lang="en-US" altLang="en-US" dirty="0"/>
              <a:t> </a:t>
            </a:r>
            <a:r>
              <a:rPr lang="en-US" altLang="en-US" dirty="0" err="1"/>
              <a:t>kering</a:t>
            </a:r>
            <a:r>
              <a:rPr lang="en-US" altLang="en-US" dirty="0"/>
              <a:t>				50 - 52%</a:t>
            </a:r>
            <a:br>
              <a:rPr lang="en-US" altLang="en-US" dirty="0"/>
            </a:br>
            <a:r>
              <a:rPr lang="en-US" altLang="en-US" dirty="0"/>
              <a:t>         1. </a:t>
            </a:r>
            <a:r>
              <a:rPr lang="en-US" altLang="en-US" dirty="0" err="1"/>
              <a:t>Karbohidrat</a:t>
            </a:r>
            <a:r>
              <a:rPr lang="en-US" altLang="en-US" dirty="0"/>
              <a:t> 			60%</a:t>
            </a:r>
            <a:br>
              <a:rPr lang="en-US" altLang="en-US" dirty="0"/>
            </a:br>
            <a:r>
              <a:rPr lang="en-US" altLang="en-US" dirty="0"/>
              <a:t>         2. </a:t>
            </a:r>
            <a:r>
              <a:rPr lang="en-US" altLang="en-US" dirty="0" err="1"/>
              <a:t>Minyak</a:t>
            </a:r>
            <a:r>
              <a:rPr lang="en-US" altLang="en-US" dirty="0"/>
              <a:t>				13%</a:t>
            </a:r>
            <a:br>
              <a:rPr lang="en-US" altLang="en-US" dirty="0"/>
            </a:br>
            <a:r>
              <a:rPr lang="en-US" altLang="en-US" dirty="0"/>
              <a:t>         3. Protein (Nx6,25)		13%</a:t>
            </a:r>
            <a:br>
              <a:rPr lang="en-US" altLang="en-US" dirty="0"/>
            </a:br>
            <a:r>
              <a:rPr lang="en-US" altLang="en-US" dirty="0"/>
              <a:t>         4. </a:t>
            </a:r>
            <a:r>
              <a:rPr lang="en-US" altLang="en-US" dirty="0" err="1"/>
              <a:t>Asam-asam</a:t>
            </a:r>
            <a:r>
              <a:rPr lang="en-US" altLang="en-US" dirty="0"/>
              <a:t> non volatile	8%</a:t>
            </a:r>
            <a:br>
              <a:rPr lang="en-US" altLang="en-US" dirty="0"/>
            </a:br>
            <a:r>
              <a:rPr lang="en-US" altLang="en-US" dirty="0"/>
              <a:t>         5. Abu				4%</a:t>
            </a:r>
            <a:br>
              <a:rPr lang="en-US" altLang="en-US" dirty="0"/>
            </a:br>
            <a:r>
              <a:rPr lang="en-US" altLang="en-US" dirty="0"/>
              <a:t>         6. </a:t>
            </a:r>
            <a:r>
              <a:rPr lang="en-US" altLang="en-US" dirty="0" err="1"/>
              <a:t>Trigonelin</a:t>
            </a:r>
            <a:r>
              <a:rPr lang="en-US" altLang="en-US" dirty="0"/>
              <a:t>				1%</a:t>
            </a:r>
            <a:br>
              <a:rPr lang="en-US" altLang="en-US" dirty="0"/>
            </a:br>
            <a:r>
              <a:rPr lang="en-US" altLang="en-US" dirty="0"/>
              <a:t>         7. </a:t>
            </a:r>
            <a:r>
              <a:rPr lang="en-US" altLang="en-US" dirty="0" err="1"/>
              <a:t>Kafein</a:t>
            </a:r>
            <a:r>
              <a:rPr lang="en-US" altLang="en-US" dirty="0"/>
              <a:t>             </a:t>
            </a:r>
            <a:br>
              <a:rPr lang="en-US" altLang="en-US" dirty="0"/>
            </a:br>
            <a:r>
              <a:rPr lang="en-US" altLang="en-US" dirty="0"/>
              <a:t>                           - </a:t>
            </a:r>
            <a:r>
              <a:rPr lang="en-US" altLang="en-US" b="1" dirty="0" err="1"/>
              <a:t>Arabika</a:t>
            </a:r>
            <a:r>
              <a:rPr lang="en-US" altLang="en-US" b="1" dirty="0"/>
              <a:t>		</a:t>
            </a:r>
            <a:r>
              <a:rPr lang="en-US" altLang="en-US" dirty="0"/>
              <a:t>1,0% </a:t>
            </a:r>
          </a:p>
          <a:p>
            <a:pPr>
              <a:buFont typeface="Wingdings" panose="05000000000000000000" pitchFamily="2" charset="2"/>
              <a:buNone/>
            </a:pPr>
            <a:r>
              <a:rPr lang="en-US" altLang="en-US" dirty="0"/>
              <a:t>                              - </a:t>
            </a:r>
            <a:r>
              <a:rPr lang="en-US" altLang="en-US" b="1" dirty="0"/>
              <a:t>Robusta		</a:t>
            </a:r>
            <a:r>
              <a:rPr lang="en-US" altLang="en-US" dirty="0"/>
              <a:t>2,0 %</a:t>
            </a:r>
          </a:p>
        </p:txBody>
      </p:sp>
      <p:pic>
        <p:nvPicPr>
          <p:cNvPr id="1026" name="Picture 2" descr="5 TAHAP PENYUSUTAN BIJI KOPI SEBELUM TIBA DI CANGKIRMU | Otten Coffee">
            <a:extLst>
              <a:ext uri="{FF2B5EF4-FFF2-40B4-BE49-F238E27FC236}">
                <a16:creationId xmlns:a16="http://schemas.microsoft.com/office/drawing/2014/main" id="{F79A3394-5F97-422A-81DE-4A46A6189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706" y="1749287"/>
            <a:ext cx="4718294" cy="314946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04269FB-2855-4720-963A-CD36C4012B4A}"/>
              </a:ext>
            </a:extLst>
          </p:cNvPr>
          <p:cNvCxnSpPr/>
          <p:nvPr/>
        </p:nvCxnSpPr>
        <p:spPr>
          <a:xfrm>
            <a:off x="0" y="737432"/>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Konsumsi Kopi, 5 Efek Kafein pada Tubuh yang Wajib Dikenali -  Tribunpontianak.co.id">
            <a:extLst>
              <a:ext uri="{FF2B5EF4-FFF2-40B4-BE49-F238E27FC236}">
                <a16:creationId xmlns:a16="http://schemas.microsoft.com/office/drawing/2014/main" id="{40CC7A1F-29C3-421B-A941-FB2DAB6B3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1557337"/>
            <a:ext cx="666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58373" name="Rectangle 5">
            <a:extLst>
              <a:ext uri="{FF2B5EF4-FFF2-40B4-BE49-F238E27FC236}">
                <a16:creationId xmlns:a16="http://schemas.microsoft.com/office/drawing/2014/main" id="{678F3A82-807F-473A-864E-9844A7ED35AE}"/>
              </a:ext>
            </a:extLst>
          </p:cNvPr>
          <p:cNvSpPr>
            <a:spLocks noGrp="1" noChangeArrowheads="1"/>
          </p:cNvSpPr>
          <p:nvPr>
            <p:ph type="ctrTitle"/>
          </p:nvPr>
        </p:nvSpPr>
        <p:spPr>
          <a:xfrm>
            <a:off x="1" y="106018"/>
            <a:ext cx="5486400" cy="476250"/>
          </a:xfrm>
          <a:noFill/>
        </p:spPr>
        <p:txBody>
          <a:bodyPr>
            <a:normAutofit fontScale="90000"/>
          </a:bodyPr>
          <a:lstStyle/>
          <a:p>
            <a:r>
              <a:rPr lang="en-US" altLang="en-US" sz="3200" b="1" dirty="0">
                <a:latin typeface="Aharoni" panose="02010803020104030203" pitchFamily="2" charset="-79"/>
                <a:cs typeface="Aharoni" panose="02010803020104030203" pitchFamily="2" charset="-79"/>
              </a:rPr>
              <a:t>KAFEIN: 1,3,7-trimetilxantin</a:t>
            </a:r>
          </a:p>
        </p:txBody>
      </p:sp>
      <p:sp>
        <p:nvSpPr>
          <p:cNvPr id="58374" name="Rectangle 6">
            <a:extLst>
              <a:ext uri="{FF2B5EF4-FFF2-40B4-BE49-F238E27FC236}">
                <a16:creationId xmlns:a16="http://schemas.microsoft.com/office/drawing/2014/main" id="{2FD67632-B05D-428B-A2A3-32DF99D32968}"/>
              </a:ext>
            </a:extLst>
          </p:cNvPr>
          <p:cNvSpPr>
            <a:spLocks noGrp="1" noChangeArrowheads="1"/>
          </p:cNvSpPr>
          <p:nvPr>
            <p:ph type="subTitle" idx="1"/>
          </p:nvPr>
        </p:nvSpPr>
        <p:spPr>
          <a:xfrm>
            <a:off x="338415" y="1086678"/>
            <a:ext cx="6645481" cy="5247857"/>
          </a:xfrm>
          <a:noFill/>
        </p:spPr>
        <p:txBody>
          <a:bodyPr>
            <a:normAutofit/>
          </a:bodyPr>
          <a:lstStyle/>
          <a:p>
            <a:pPr marL="609600" indent="-609600" algn="l">
              <a:lnSpc>
                <a:spcPct val="80000"/>
              </a:lnSpc>
              <a:buFontTx/>
              <a:buAutoNum type="arabicPeriod"/>
            </a:pPr>
            <a:r>
              <a:rPr lang="en-US" altLang="en-US" dirty="0" err="1">
                <a:latin typeface="Arial" panose="020B0604020202020204" pitchFamily="34" charset="0"/>
              </a:rPr>
              <a:t>Dapat</a:t>
            </a:r>
            <a:r>
              <a:rPr lang="en-US" altLang="en-US" dirty="0">
                <a:latin typeface="Arial" panose="020B0604020202020204" pitchFamily="34" charset="0"/>
              </a:rPr>
              <a:t> </a:t>
            </a:r>
            <a:r>
              <a:rPr lang="en-US" altLang="en-US" dirty="0" err="1">
                <a:latin typeface="Arial" panose="020B0604020202020204" pitchFamily="34" charset="0"/>
              </a:rPr>
              <a:t>bereaksi</a:t>
            </a:r>
            <a:r>
              <a:rPr lang="en-US" altLang="en-US" dirty="0">
                <a:latin typeface="Arial" panose="020B0604020202020204" pitchFamily="34" charset="0"/>
              </a:rPr>
              <a:t> </a:t>
            </a:r>
            <a:r>
              <a:rPr lang="en-US" altLang="en-US" dirty="0" err="1">
                <a:latin typeface="Arial" panose="020B0604020202020204" pitchFamily="34" charset="0"/>
              </a:rPr>
              <a:t>dengan</a:t>
            </a:r>
            <a:r>
              <a:rPr lang="en-US" altLang="en-US" dirty="0">
                <a:latin typeface="Arial" panose="020B0604020202020204" pitchFamily="34" charset="0"/>
              </a:rPr>
              <a:t> </a:t>
            </a:r>
            <a:r>
              <a:rPr lang="en-US" altLang="en-US" dirty="0" err="1">
                <a:latin typeface="Arial" panose="020B0604020202020204" pitchFamily="34" charset="0"/>
              </a:rPr>
              <a:t>asam</a:t>
            </a:r>
            <a:r>
              <a:rPr lang="en-US" altLang="en-US" dirty="0">
                <a:latin typeface="Arial" panose="020B0604020202020204" pitchFamily="34" charset="0"/>
              </a:rPr>
              <a:t>, </a:t>
            </a:r>
            <a:r>
              <a:rPr lang="en-US" altLang="en-US" dirty="0" err="1">
                <a:latin typeface="Arial" panose="020B0604020202020204" pitchFamily="34" charset="0"/>
              </a:rPr>
              <a:t>basa</a:t>
            </a:r>
            <a:r>
              <a:rPr lang="en-US" altLang="en-US" dirty="0">
                <a:latin typeface="Arial" panose="020B0604020202020204" pitchFamily="34" charset="0"/>
              </a:rPr>
              <a:t> dan </a:t>
            </a:r>
            <a:r>
              <a:rPr lang="en-US" altLang="en-US" dirty="0" err="1">
                <a:latin typeface="Arial" panose="020B0604020202020204" pitchFamily="34" charset="0"/>
              </a:rPr>
              <a:t>logam</a:t>
            </a:r>
            <a:r>
              <a:rPr lang="en-US" altLang="en-US" dirty="0">
                <a:latin typeface="Arial" panose="020B0604020202020204" pitchFamily="34" charset="0"/>
              </a:rPr>
              <a:t> </a:t>
            </a:r>
            <a:r>
              <a:rPr lang="en-US" altLang="en-US" dirty="0" err="1">
                <a:latin typeface="Arial" panose="020B0604020202020204" pitchFamily="34" charset="0"/>
              </a:rPr>
              <a:t>berat</a:t>
            </a:r>
            <a:r>
              <a:rPr lang="en-US" altLang="en-US" dirty="0">
                <a:latin typeface="Arial" panose="020B0604020202020204" pitchFamily="34" charset="0"/>
              </a:rPr>
              <a:t> </a:t>
            </a:r>
            <a:r>
              <a:rPr lang="en-US" altLang="en-US" dirty="0" err="1">
                <a:latin typeface="Arial" panose="020B0604020202020204" pitchFamily="34" charset="0"/>
              </a:rPr>
              <a:t>dalam</a:t>
            </a:r>
            <a:r>
              <a:rPr lang="en-US" altLang="en-US" dirty="0">
                <a:latin typeface="Arial" panose="020B0604020202020204" pitchFamily="34" charset="0"/>
              </a:rPr>
              <a:t> </a:t>
            </a:r>
            <a:r>
              <a:rPr lang="en-US" altLang="en-US" dirty="0" err="1">
                <a:latin typeface="Arial" panose="020B0604020202020204" pitchFamily="34" charset="0"/>
              </a:rPr>
              <a:t>asam</a:t>
            </a:r>
            <a:r>
              <a:rPr lang="en-US" altLang="en-US" dirty="0">
                <a:latin typeface="Arial" panose="020B0604020202020204" pitchFamily="34" charset="0"/>
              </a:rPr>
              <a:t> </a:t>
            </a:r>
          </a:p>
          <a:p>
            <a:pPr marL="609600" indent="-609600" algn="l">
              <a:lnSpc>
                <a:spcPct val="80000"/>
              </a:lnSpc>
              <a:buFontTx/>
              <a:buAutoNum type="arabicPeriod"/>
            </a:pPr>
            <a:r>
              <a:rPr lang="en-US" altLang="en-US" dirty="0" err="1">
                <a:latin typeface="Arial" panose="020B0604020202020204" pitchFamily="34" charset="0"/>
              </a:rPr>
              <a:t>Dapat</a:t>
            </a:r>
            <a:r>
              <a:rPr lang="en-US" altLang="en-US" dirty="0">
                <a:latin typeface="Arial" panose="020B0604020202020204" pitchFamily="34" charset="0"/>
              </a:rPr>
              <a:t> </a:t>
            </a:r>
            <a:r>
              <a:rPr lang="en-US" altLang="en-US" dirty="0" err="1">
                <a:latin typeface="Arial" panose="020B0604020202020204" pitchFamily="34" charset="0"/>
              </a:rPr>
              <a:t>disintesis</a:t>
            </a:r>
            <a:r>
              <a:rPr lang="en-US" altLang="en-US" dirty="0">
                <a:latin typeface="Arial" panose="020B0604020202020204" pitchFamily="34" charset="0"/>
              </a:rPr>
              <a:t> </a:t>
            </a:r>
            <a:r>
              <a:rPr lang="en-US" altLang="en-US" dirty="0" err="1">
                <a:latin typeface="Arial" panose="020B0604020202020204" pitchFamily="34" charset="0"/>
              </a:rPr>
              <a:t>dari</a:t>
            </a:r>
            <a:r>
              <a:rPr lang="en-US" altLang="en-US" dirty="0">
                <a:latin typeface="Arial" panose="020B0604020202020204" pitchFamily="34" charset="0"/>
              </a:rPr>
              <a:t> </a:t>
            </a:r>
            <a:r>
              <a:rPr lang="en-US" altLang="en-US" dirty="0" err="1">
                <a:latin typeface="Arial" panose="020B0604020202020204" pitchFamily="34" charset="0"/>
              </a:rPr>
              <a:t>theobromin</a:t>
            </a:r>
            <a:endParaRPr lang="en-US" altLang="en-US" dirty="0">
              <a:latin typeface="Arial" panose="020B0604020202020204" pitchFamily="34" charset="0"/>
            </a:endParaRPr>
          </a:p>
          <a:p>
            <a:pPr marL="609600" indent="-609600" algn="l">
              <a:lnSpc>
                <a:spcPct val="80000"/>
              </a:lnSpc>
              <a:buFontTx/>
              <a:buAutoNum type="arabicPeriod"/>
            </a:pPr>
            <a:r>
              <a:rPr lang="en-US" altLang="en-US" dirty="0" err="1">
                <a:latin typeface="Arial" panose="020B0604020202020204" pitchFamily="34" charset="0"/>
              </a:rPr>
              <a:t>Disintesis</a:t>
            </a:r>
            <a:r>
              <a:rPr lang="en-US" altLang="en-US" dirty="0">
                <a:latin typeface="Arial" panose="020B0604020202020204" pitchFamily="34" charset="0"/>
              </a:rPr>
              <a:t> </a:t>
            </a:r>
            <a:r>
              <a:rPr lang="en-US" altLang="en-US" dirty="0" err="1">
                <a:latin typeface="Arial" panose="020B0604020202020204" pitchFamily="34" charset="0"/>
              </a:rPr>
              <a:t>dalam</a:t>
            </a:r>
            <a:r>
              <a:rPr lang="en-US" altLang="en-US" dirty="0">
                <a:latin typeface="Arial" panose="020B0604020202020204" pitchFamily="34" charset="0"/>
              </a:rPr>
              <a:t> pericarp</a:t>
            </a:r>
          </a:p>
          <a:p>
            <a:pPr marL="609600" indent="-609600" algn="l">
              <a:lnSpc>
                <a:spcPct val="80000"/>
              </a:lnSpc>
              <a:buFontTx/>
              <a:buAutoNum type="arabicPeriod"/>
            </a:pPr>
            <a:r>
              <a:rPr lang="en-US" altLang="en-US" dirty="0" err="1">
                <a:latin typeface="Arial" panose="020B0604020202020204" pitchFamily="34" charset="0"/>
              </a:rPr>
              <a:t>Terdapat</a:t>
            </a:r>
            <a:r>
              <a:rPr lang="en-US" altLang="en-US" dirty="0">
                <a:latin typeface="Arial" panose="020B0604020202020204" pitchFamily="34" charset="0"/>
              </a:rPr>
              <a:t> </a:t>
            </a:r>
            <a:r>
              <a:rPr lang="en-US" altLang="en-US" dirty="0" err="1">
                <a:latin typeface="Arial" panose="020B0604020202020204" pitchFamily="34" charset="0"/>
              </a:rPr>
              <a:t>dalam</a:t>
            </a:r>
            <a:r>
              <a:rPr lang="en-US" altLang="en-US" dirty="0">
                <a:latin typeface="Arial" panose="020B0604020202020204" pitchFamily="34" charset="0"/>
              </a:rPr>
              <a:t> kopi </a:t>
            </a:r>
            <a:r>
              <a:rPr lang="en-US" altLang="en-US" dirty="0" err="1">
                <a:latin typeface="Arial" panose="020B0604020202020204" pitchFamily="34" charset="0"/>
              </a:rPr>
              <a:t>sangrai</a:t>
            </a:r>
            <a:r>
              <a:rPr lang="en-US" altLang="en-US" dirty="0">
                <a:latin typeface="Arial" panose="020B0604020202020204" pitchFamily="34" charset="0"/>
              </a:rPr>
              <a:t> 85 mg/5 oz., </a:t>
            </a:r>
            <a:r>
              <a:rPr lang="en-US" altLang="en-US" dirty="0" err="1">
                <a:latin typeface="Arial" panose="020B0604020202020204" pitchFamily="34" charset="0"/>
              </a:rPr>
              <a:t>dalam</a:t>
            </a:r>
            <a:r>
              <a:rPr lang="en-US" altLang="en-US" dirty="0">
                <a:latin typeface="Arial" panose="020B0604020202020204" pitchFamily="34" charset="0"/>
              </a:rPr>
              <a:t> kopi </a:t>
            </a:r>
            <a:r>
              <a:rPr lang="en-US" altLang="en-US" dirty="0" err="1">
                <a:latin typeface="Arial" panose="020B0604020202020204" pitchFamily="34" charset="0"/>
              </a:rPr>
              <a:t>instan</a:t>
            </a:r>
            <a:r>
              <a:rPr lang="en-US" altLang="en-US" dirty="0">
                <a:latin typeface="Arial" panose="020B0604020202020204" pitchFamily="34" charset="0"/>
              </a:rPr>
              <a:t> 60 mg/5 oz, </a:t>
            </a:r>
            <a:r>
              <a:rPr lang="en-US" altLang="en-US" dirty="0" err="1">
                <a:latin typeface="Arial" panose="020B0604020202020204" pitchFamily="34" charset="0"/>
              </a:rPr>
              <a:t>dalam</a:t>
            </a:r>
            <a:r>
              <a:rPr lang="en-US" altLang="en-US" dirty="0">
                <a:latin typeface="Arial" panose="020B0604020202020204" pitchFamily="34" charset="0"/>
              </a:rPr>
              <a:t> kopi </a:t>
            </a:r>
            <a:r>
              <a:rPr lang="en-US" altLang="en-US" dirty="0" err="1">
                <a:latin typeface="Arial" panose="020B0604020202020204" pitchFamily="34" charset="0"/>
              </a:rPr>
              <a:t>dekafeinasi</a:t>
            </a:r>
            <a:r>
              <a:rPr lang="en-US" altLang="en-US" dirty="0">
                <a:latin typeface="Arial" panose="020B0604020202020204" pitchFamily="34" charset="0"/>
              </a:rPr>
              <a:t> 3 mg/ 5 oz.</a:t>
            </a:r>
          </a:p>
          <a:p>
            <a:pPr marL="609600" indent="-609600" algn="l">
              <a:lnSpc>
                <a:spcPct val="80000"/>
              </a:lnSpc>
              <a:buFontTx/>
              <a:buAutoNum type="arabicPeriod"/>
            </a:pPr>
            <a:r>
              <a:rPr lang="en-US" altLang="en-US" dirty="0" err="1">
                <a:latin typeface="Arial" panose="020B0604020202020204" pitchFamily="34" charset="0"/>
              </a:rPr>
              <a:t>Terdapat</a:t>
            </a:r>
            <a:r>
              <a:rPr lang="en-US" altLang="en-US" dirty="0">
                <a:latin typeface="Arial" panose="020B0604020202020204" pitchFamily="34" charset="0"/>
              </a:rPr>
              <a:t> </a:t>
            </a:r>
            <a:r>
              <a:rPr lang="en-US" altLang="en-US" dirty="0" err="1">
                <a:latin typeface="Arial" panose="020B0604020202020204" pitchFamily="34" charset="0"/>
              </a:rPr>
              <a:t>bersama</a:t>
            </a:r>
            <a:r>
              <a:rPr lang="en-US" altLang="en-US" dirty="0">
                <a:latin typeface="Arial" panose="020B0604020202020204" pitchFamily="34" charset="0"/>
              </a:rPr>
              <a:t> </a:t>
            </a:r>
            <a:r>
              <a:rPr lang="en-US" altLang="en-US" dirty="0" err="1">
                <a:latin typeface="Arial" panose="020B0604020202020204" pitchFamily="34" charset="0"/>
              </a:rPr>
              <a:t>theofilin</a:t>
            </a:r>
            <a:r>
              <a:rPr lang="en-US" altLang="en-US" dirty="0">
                <a:latin typeface="Arial" panose="020B0604020202020204" pitchFamily="34" charset="0"/>
              </a:rPr>
              <a:t> pada </a:t>
            </a:r>
            <a:r>
              <a:rPr lang="en-US" altLang="en-US" dirty="0" err="1">
                <a:latin typeface="Arial" panose="020B0604020202020204" pitchFamily="34" charset="0"/>
              </a:rPr>
              <a:t>teh</a:t>
            </a:r>
            <a:endParaRPr lang="en-US" altLang="en-US" dirty="0">
              <a:latin typeface="Arial" panose="020B0604020202020204" pitchFamily="34" charset="0"/>
            </a:endParaRPr>
          </a:p>
          <a:p>
            <a:pPr marL="609600" indent="-609600" algn="l">
              <a:lnSpc>
                <a:spcPct val="80000"/>
              </a:lnSpc>
              <a:buFontTx/>
              <a:buAutoNum type="arabicPeriod"/>
            </a:pPr>
            <a:r>
              <a:rPr lang="en-US" altLang="en-US" dirty="0" err="1">
                <a:latin typeface="Arial" panose="020B0604020202020204" pitchFamily="34" charset="0"/>
              </a:rPr>
              <a:t>Terdapat</a:t>
            </a:r>
            <a:r>
              <a:rPr lang="en-US" altLang="en-US" dirty="0">
                <a:latin typeface="Arial" panose="020B0604020202020204" pitchFamily="34" charset="0"/>
              </a:rPr>
              <a:t> </a:t>
            </a:r>
            <a:r>
              <a:rPr lang="en-US" altLang="en-US" dirty="0" err="1">
                <a:latin typeface="Arial" panose="020B0604020202020204" pitchFamily="34" charset="0"/>
              </a:rPr>
              <a:t>bersama</a:t>
            </a:r>
            <a:r>
              <a:rPr lang="en-US" altLang="en-US" dirty="0">
                <a:latin typeface="Arial" panose="020B0604020202020204" pitchFamily="34" charset="0"/>
              </a:rPr>
              <a:t> </a:t>
            </a:r>
            <a:r>
              <a:rPr lang="en-US" altLang="en-US" dirty="0" err="1">
                <a:latin typeface="Arial" panose="020B0604020202020204" pitchFamily="34" charset="0"/>
              </a:rPr>
              <a:t>theobromin</a:t>
            </a:r>
            <a:r>
              <a:rPr lang="en-US" altLang="en-US" dirty="0">
                <a:latin typeface="Arial" panose="020B0604020202020204" pitchFamily="34" charset="0"/>
              </a:rPr>
              <a:t> pada </a:t>
            </a:r>
            <a:r>
              <a:rPr lang="en-US" altLang="en-US" dirty="0" err="1">
                <a:latin typeface="Arial" panose="020B0604020202020204" pitchFamily="34" charset="0"/>
              </a:rPr>
              <a:t>kakao</a:t>
            </a:r>
            <a:endParaRPr lang="en-US" altLang="en-US" dirty="0">
              <a:latin typeface="Arial" panose="020B0604020202020204" pitchFamily="34" charset="0"/>
            </a:endParaRPr>
          </a:p>
        </p:txBody>
      </p:sp>
      <p:cxnSp>
        <p:nvCxnSpPr>
          <p:cNvPr id="4" name="Straight Arrow Connector 3">
            <a:extLst>
              <a:ext uri="{FF2B5EF4-FFF2-40B4-BE49-F238E27FC236}">
                <a16:creationId xmlns:a16="http://schemas.microsoft.com/office/drawing/2014/main" id="{F03F7607-7B49-4538-8C85-8946A99D0391}"/>
              </a:ext>
            </a:extLst>
          </p:cNvPr>
          <p:cNvCxnSpPr/>
          <p:nvPr/>
        </p:nvCxnSpPr>
        <p:spPr>
          <a:xfrm>
            <a:off x="0" y="618164"/>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1" name="Rectangle 5">
            <a:extLst>
              <a:ext uri="{FF2B5EF4-FFF2-40B4-BE49-F238E27FC236}">
                <a16:creationId xmlns:a16="http://schemas.microsoft.com/office/drawing/2014/main" id="{D67D5297-D4F4-4D33-A240-962306CA198A}"/>
              </a:ext>
            </a:extLst>
          </p:cNvPr>
          <p:cNvSpPr>
            <a:spLocks noGrp="1" noChangeArrowheads="1"/>
          </p:cNvSpPr>
          <p:nvPr>
            <p:ph type="ctrTitle"/>
          </p:nvPr>
        </p:nvSpPr>
        <p:spPr>
          <a:xfrm>
            <a:off x="0" y="0"/>
            <a:ext cx="4068417" cy="576263"/>
          </a:xfrm>
          <a:noFill/>
        </p:spPr>
        <p:txBody>
          <a:bodyPr>
            <a:normAutofit/>
          </a:bodyPr>
          <a:lstStyle/>
          <a:p>
            <a:r>
              <a:rPr lang="en-US" altLang="en-US" sz="2800" b="1" dirty="0" err="1">
                <a:latin typeface="Aharoni" panose="02010803020104030203" pitchFamily="2" charset="-79"/>
                <a:cs typeface="Aharoni" panose="02010803020104030203" pitchFamily="2" charset="-79"/>
              </a:rPr>
              <a:t>Asam</a:t>
            </a:r>
            <a:r>
              <a:rPr lang="en-US" altLang="en-US" sz="2800" b="1" dirty="0">
                <a:latin typeface="Aharoni" panose="02010803020104030203" pitchFamily="2" charset="-79"/>
                <a:cs typeface="Aharoni" panose="02010803020104030203" pitchFamily="2" charset="-79"/>
              </a:rPr>
              <a:t> </a:t>
            </a:r>
            <a:r>
              <a:rPr lang="en-US" altLang="en-US" sz="2800" b="1" dirty="0" err="1">
                <a:latin typeface="Aharoni" panose="02010803020104030203" pitchFamily="2" charset="-79"/>
                <a:cs typeface="Aharoni" panose="02010803020104030203" pitchFamily="2" charset="-79"/>
              </a:rPr>
              <a:t>Klorogenat</a:t>
            </a:r>
            <a:endParaRPr lang="en-US" altLang="en-US" sz="2800" b="1" dirty="0">
              <a:latin typeface="Aharoni" panose="02010803020104030203" pitchFamily="2" charset="-79"/>
              <a:cs typeface="Aharoni" panose="02010803020104030203" pitchFamily="2" charset="-79"/>
            </a:endParaRPr>
          </a:p>
        </p:txBody>
      </p:sp>
      <p:sp>
        <p:nvSpPr>
          <p:cNvPr id="55302" name="Rectangle 6">
            <a:extLst>
              <a:ext uri="{FF2B5EF4-FFF2-40B4-BE49-F238E27FC236}">
                <a16:creationId xmlns:a16="http://schemas.microsoft.com/office/drawing/2014/main" id="{B0A4AA0F-6CB9-462B-99D7-EA85D7E7864A}"/>
              </a:ext>
            </a:extLst>
          </p:cNvPr>
          <p:cNvSpPr>
            <a:spLocks noGrp="1" noChangeArrowheads="1"/>
          </p:cNvSpPr>
          <p:nvPr>
            <p:ph type="subTitle" idx="1"/>
          </p:nvPr>
        </p:nvSpPr>
        <p:spPr>
          <a:xfrm>
            <a:off x="1086678" y="1258059"/>
            <a:ext cx="4614203" cy="5472112"/>
          </a:xfrm>
          <a:noFill/>
        </p:spPr>
        <p:txBody>
          <a:bodyPr>
            <a:normAutofit fontScale="77500" lnSpcReduction="20000"/>
          </a:bodyPr>
          <a:lstStyle/>
          <a:p>
            <a:pPr marL="609600" indent="-609600" algn="l">
              <a:buFontTx/>
              <a:buAutoNum type="arabicPeriod"/>
            </a:pPr>
            <a:r>
              <a:rPr lang="en-US" altLang="en-US" sz="3200" dirty="0" err="1">
                <a:latin typeface="Arial" panose="020B0604020202020204" pitchFamily="34" charset="0"/>
              </a:rPr>
              <a:t>Larut</a:t>
            </a:r>
            <a:r>
              <a:rPr lang="en-US" altLang="en-US" sz="3200" dirty="0">
                <a:latin typeface="Arial" panose="020B0604020202020204" pitchFamily="34" charset="0"/>
              </a:rPr>
              <a:t> </a:t>
            </a:r>
            <a:r>
              <a:rPr lang="en-US" altLang="en-US" sz="3200" dirty="0" err="1">
                <a:latin typeface="Arial" panose="020B0604020202020204" pitchFamily="34" charset="0"/>
              </a:rPr>
              <a:t>dalam</a:t>
            </a:r>
            <a:r>
              <a:rPr lang="en-US" altLang="en-US" sz="3200" dirty="0">
                <a:latin typeface="Arial" panose="020B0604020202020204" pitchFamily="34" charset="0"/>
              </a:rPr>
              <a:t> air </a:t>
            </a:r>
            <a:r>
              <a:rPr lang="en-US" altLang="en-US" sz="3200" dirty="0" err="1">
                <a:latin typeface="Arial" panose="020B0604020202020204" pitchFamily="34" charset="0"/>
              </a:rPr>
              <a:t>panas</a:t>
            </a:r>
            <a:r>
              <a:rPr lang="en-US" altLang="en-US" sz="3200" dirty="0">
                <a:latin typeface="Arial" panose="020B0604020202020204" pitchFamily="34" charset="0"/>
              </a:rPr>
              <a:t>, </a:t>
            </a:r>
            <a:r>
              <a:rPr lang="en-US" altLang="en-US" sz="3200" dirty="0" err="1">
                <a:latin typeface="Arial" panose="020B0604020202020204" pitchFamily="34" charset="0"/>
              </a:rPr>
              <a:t>aseton</a:t>
            </a:r>
            <a:r>
              <a:rPr lang="en-US" altLang="en-US" sz="3200" dirty="0">
                <a:latin typeface="Arial" panose="020B0604020202020204" pitchFamily="34" charset="0"/>
              </a:rPr>
              <a:t>, </a:t>
            </a:r>
            <a:r>
              <a:rPr lang="en-US" altLang="en-US" sz="3200" dirty="0" err="1">
                <a:latin typeface="Arial" panose="020B0604020202020204" pitchFamily="34" charset="0"/>
              </a:rPr>
              <a:t>etil</a:t>
            </a:r>
            <a:r>
              <a:rPr lang="en-US" altLang="en-US" sz="3200" dirty="0">
                <a:latin typeface="Arial" panose="020B0604020202020204" pitchFamily="34" charset="0"/>
              </a:rPr>
              <a:t> </a:t>
            </a:r>
            <a:r>
              <a:rPr lang="en-US" altLang="en-US" sz="3200" dirty="0" err="1">
                <a:latin typeface="Arial" panose="020B0604020202020204" pitchFamily="34" charset="0"/>
              </a:rPr>
              <a:t>asetat</a:t>
            </a:r>
            <a:endParaRPr lang="en-US" altLang="en-US" sz="3200" dirty="0">
              <a:latin typeface="Arial" panose="020B0604020202020204" pitchFamily="34" charset="0"/>
            </a:endParaRPr>
          </a:p>
          <a:p>
            <a:pPr marL="609600" indent="-609600" algn="l">
              <a:buFontTx/>
              <a:buAutoNum type="arabicPeriod"/>
            </a:pPr>
            <a:r>
              <a:rPr lang="en-US" altLang="en-US" sz="3200" dirty="0" err="1">
                <a:latin typeface="Arial" panose="020B0604020202020204" pitchFamily="34" charset="0"/>
              </a:rPr>
              <a:t>Dalam</a:t>
            </a:r>
            <a:r>
              <a:rPr lang="en-US" altLang="en-US" sz="3200" dirty="0">
                <a:latin typeface="Arial" panose="020B0604020202020204" pitchFamily="34" charset="0"/>
              </a:rPr>
              <a:t> </a:t>
            </a:r>
            <a:r>
              <a:rPr lang="en-US" altLang="en-US" sz="3200" dirty="0" err="1">
                <a:latin typeface="Arial" panose="020B0604020202020204" pitchFamily="34" charset="0"/>
              </a:rPr>
              <a:t>keadaan</a:t>
            </a:r>
            <a:r>
              <a:rPr lang="en-US" altLang="en-US" sz="3200" dirty="0">
                <a:latin typeface="Arial" panose="020B0604020202020204" pitchFamily="34" charset="0"/>
              </a:rPr>
              <a:t> </a:t>
            </a:r>
            <a:r>
              <a:rPr lang="en-US" altLang="en-US" sz="3200" dirty="0" err="1">
                <a:latin typeface="Arial" panose="020B0604020202020204" pitchFamily="34" charset="0"/>
              </a:rPr>
              <a:t>tereduksi</a:t>
            </a:r>
            <a:r>
              <a:rPr lang="en-US" altLang="en-US" sz="3200" dirty="0">
                <a:latin typeface="Arial" panose="020B0604020202020204" pitchFamily="34" charset="0"/>
              </a:rPr>
              <a:t> </a:t>
            </a:r>
            <a:r>
              <a:rPr lang="en-US" altLang="en-US" sz="3200" dirty="0" err="1">
                <a:latin typeface="Arial" panose="020B0604020202020204" pitchFamily="34" charset="0"/>
              </a:rPr>
              <a:t>tidak</a:t>
            </a:r>
            <a:r>
              <a:rPr lang="en-US" altLang="en-US" sz="3200" dirty="0">
                <a:latin typeface="Arial" panose="020B0604020202020204" pitchFamily="34" charset="0"/>
              </a:rPr>
              <a:t> </a:t>
            </a:r>
            <a:r>
              <a:rPr lang="en-US" altLang="en-US" sz="3200" dirty="0" err="1">
                <a:latin typeface="Arial" panose="020B0604020202020204" pitchFamily="34" charset="0"/>
              </a:rPr>
              <a:t>berwarna</a:t>
            </a:r>
            <a:endParaRPr lang="en-US" altLang="en-US" sz="3200" dirty="0">
              <a:latin typeface="Arial" panose="020B0604020202020204" pitchFamily="34" charset="0"/>
            </a:endParaRPr>
          </a:p>
          <a:p>
            <a:pPr marL="609600" indent="-609600" algn="l">
              <a:buFontTx/>
              <a:buAutoNum type="arabicPeriod"/>
            </a:pPr>
            <a:r>
              <a:rPr lang="en-US" altLang="en-US" sz="3200" dirty="0" err="1">
                <a:latin typeface="Arial" panose="020B0604020202020204" pitchFamily="34" charset="0"/>
              </a:rPr>
              <a:t>Dalam</a:t>
            </a:r>
            <a:r>
              <a:rPr lang="en-US" altLang="en-US" sz="3200" dirty="0">
                <a:latin typeface="Arial" panose="020B0604020202020204" pitchFamily="34" charset="0"/>
              </a:rPr>
              <a:t> </a:t>
            </a:r>
            <a:r>
              <a:rPr lang="en-US" altLang="en-US" sz="3200" dirty="0" err="1">
                <a:latin typeface="Arial" panose="020B0604020202020204" pitchFamily="34" charset="0"/>
              </a:rPr>
              <a:t>bentuk</a:t>
            </a:r>
            <a:r>
              <a:rPr lang="en-US" altLang="en-US" sz="3200" dirty="0">
                <a:latin typeface="Arial" panose="020B0604020202020204" pitchFamily="34" charset="0"/>
              </a:rPr>
              <a:t> </a:t>
            </a:r>
            <a:r>
              <a:rPr lang="en-US" altLang="en-US" sz="3200" dirty="0" err="1">
                <a:latin typeface="Arial" panose="020B0604020202020204" pitchFamily="34" charset="0"/>
              </a:rPr>
              <a:t>teroksidasi</a:t>
            </a:r>
            <a:r>
              <a:rPr lang="en-US" altLang="en-US" sz="3200" dirty="0">
                <a:latin typeface="Arial" panose="020B0604020202020204" pitchFamily="34" charset="0"/>
              </a:rPr>
              <a:t> (</a:t>
            </a:r>
            <a:r>
              <a:rPr lang="en-US" altLang="en-US" sz="3200" dirty="0" err="1">
                <a:latin typeface="Arial" panose="020B0604020202020204" pitchFamily="34" charset="0"/>
              </a:rPr>
              <a:t>kontak</a:t>
            </a:r>
            <a:r>
              <a:rPr lang="en-US" altLang="en-US" sz="3200" dirty="0">
                <a:latin typeface="Arial" panose="020B0604020202020204" pitchFamily="34" charset="0"/>
              </a:rPr>
              <a:t> </a:t>
            </a:r>
            <a:r>
              <a:rPr lang="en-US" altLang="en-US" sz="3200" dirty="0" err="1">
                <a:latin typeface="Arial" panose="020B0604020202020204" pitchFamily="34" charset="0"/>
              </a:rPr>
              <a:t>dengan</a:t>
            </a:r>
            <a:r>
              <a:rPr lang="en-US" altLang="en-US" sz="3200" dirty="0">
                <a:latin typeface="Arial" panose="020B0604020202020204" pitchFamily="34" charset="0"/>
              </a:rPr>
              <a:t> O</a:t>
            </a:r>
            <a:r>
              <a:rPr lang="en-US" altLang="en-US" sz="3200" baseline="-25000" dirty="0">
                <a:latin typeface="Arial" panose="020B0604020202020204" pitchFamily="34" charset="0"/>
              </a:rPr>
              <a:t>2</a:t>
            </a:r>
            <a:r>
              <a:rPr lang="en-US" altLang="en-US" sz="3200" dirty="0">
                <a:latin typeface="Arial" panose="020B0604020202020204" pitchFamily="34" charset="0"/>
              </a:rPr>
              <a:t>) </a:t>
            </a:r>
            <a:r>
              <a:rPr lang="en-US" altLang="en-US" sz="3200" dirty="0" err="1">
                <a:latin typeface="Arial" panose="020B0604020202020204" pitchFamily="34" charset="0"/>
              </a:rPr>
              <a:t>membentuk</a:t>
            </a:r>
            <a:r>
              <a:rPr lang="en-US" altLang="en-US" sz="3200" dirty="0">
                <a:latin typeface="Arial" panose="020B0604020202020204" pitchFamily="34" charset="0"/>
              </a:rPr>
              <a:t> </a:t>
            </a:r>
            <a:r>
              <a:rPr lang="en-US" altLang="en-US" sz="3200" dirty="0" err="1">
                <a:latin typeface="Arial" panose="020B0604020202020204" pitchFamily="34" charset="0"/>
              </a:rPr>
              <a:t>warna</a:t>
            </a:r>
            <a:r>
              <a:rPr lang="en-US" altLang="en-US" sz="3200" dirty="0">
                <a:latin typeface="Arial" panose="020B0604020202020204" pitchFamily="34" charset="0"/>
              </a:rPr>
              <a:t> </a:t>
            </a:r>
            <a:r>
              <a:rPr lang="en-US" altLang="en-US" sz="3200" dirty="0" err="1">
                <a:latin typeface="Arial" panose="020B0604020202020204" pitchFamily="34" charset="0"/>
              </a:rPr>
              <a:t>hijau</a:t>
            </a:r>
            <a:r>
              <a:rPr lang="en-US" altLang="en-US" sz="3200" dirty="0">
                <a:latin typeface="Arial" panose="020B0604020202020204" pitchFamily="34" charset="0"/>
              </a:rPr>
              <a:t> pada </a:t>
            </a:r>
            <a:r>
              <a:rPr lang="en-US" altLang="en-US" sz="3200" dirty="0" err="1">
                <a:latin typeface="Arial" panose="020B0604020202020204" pitchFamily="34" charset="0"/>
              </a:rPr>
              <a:t>biji</a:t>
            </a:r>
            <a:r>
              <a:rPr lang="en-US" altLang="en-US" sz="3200" dirty="0">
                <a:latin typeface="Arial" panose="020B0604020202020204" pitchFamily="34" charset="0"/>
              </a:rPr>
              <a:t> kopi (</a:t>
            </a:r>
            <a:r>
              <a:rPr lang="en-US" altLang="en-US" sz="3200" dirty="0" err="1">
                <a:latin typeface="Arial" panose="020B0604020202020204" pitchFamily="34" charset="0"/>
              </a:rPr>
              <a:t>asam</a:t>
            </a:r>
            <a:r>
              <a:rPr lang="en-US" altLang="en-US" sz="3200" dirty="0">
                <a:latin typeface="Arial" panose="020B0604020202020204" pitchFamily="34" charset="0"/>
              </a:rPr>
              <a:t> </a:t>
            </a:r>
            <a:r>
              <a:rPr lang="en-US" altLang="en-US" sz="3200" dirty="0" err="1">
                <a:latin typeface="Arial" panose="020B0604020202020204" pitchFamily="34" charset="0"/>
              </a:rPr>
              <a:t>viridat</a:t>
            </a:r>
            <a:r>
              <a:rPr lang="en-US" altLang="en-US" sz="3200" dirty="0">
                <a:latin typeface="Arial" panose="020B0604020202020204" pitchFamily="34" charset="0"/>
              </a:rPr>
              <a:t>)</a:t>
            </a:r>
          </a:p>
          <a:p>
            <a:pPr marL="609600" indent="-609600" algn="l">
              <a:buFontTx/>
              <a:buAutoNum type="arabicPeriod"/>
            </a:pPr>
            <a:r>
              <a:rPr lang="en-US" altLang="en-US" sz="3200" dirty="0" err="1">
                <a:latin typeface="Arial" panose="020B0604020202020204" pitchFamily="34" charset="0"/>
              </a:rPr>
              <a:t>Dalam</a:t>
            </a:r>
            <a:r>
              <a:rPr lang="en-US" altLang="en-US" sz="3200" dirty="0">
                <a:latin typeface="Arial" panose="020B0604020202020204" pitchFamily="34" charset="0"/>
              </a:rPr>
              <a:t> </a:t>
            </a:r>
            <a:r>
              <a:rPr lang="en-US" altLang="en-US" sz="3200" dirty="0" err="1">
                <a:latin typeface="Arial" panose="020B0604020202020204" pitchFamily="34" charset="0"/>
              </a:rPr>
              <a:t>biji</a:t>
            </a:r>
            <a:r>
              <a:rPr lang="en-US" altLang="en-US" sz="3200" dirty="0">
                <a:latin typeface="Arial" panose="020B0604020202020204" pitchFamily="34" charset="0"/>
              </a:rPr>
              <a:t> yang </a:t>
            </a:r>
            <a:r>
              <a:rPr lang="en-US" altLang="en-US" sz="3200" dirty="0" err="1">
                <a:latin typeface="Arial" panose="020B0604020202020204" pitchFamily="34" charset="0"/>
              </a:rPr>
              <a:t>belum</a:t>
            </a:r>
            <a:r>
              <a:rPr lang="en-US" altLang="en-US" sz="3200" dirty="0">
                <a:latin typeface="Arial" panose="020B0604020202020204" pitchFamily="34" charset="0"/>
              </a:rPr>
              <a:t> </a:t>
            </a:r>
            <a:r>
              <a:rPr lang="en-US" altLang="en-US" sz="3200" dirty="0" err="1">
                <a:latin typeface="Arial" panose="020B0604020202020204" pitchFamily="34" charset="0"/>
              </a:rPr>
              <a:t>masak</a:t>
            </a:r>
            <a:r>
              <a:rPr lang="en-US" altLang="en-US" sz="3200" dirty="0">
                <a:latin typeface="Arial" panose="020B0604020202020204" pitchFamily="34" charset="0"/>
              </a:rPr>
              <a:t> </a:t>
            </a:r>
            <a:r>
              <a:rPr lang="en-US" altLang="en-US" sz="3200" dirty="0" err="1">
                <a:latin typeface="Arial" panose="020B0604020202020204" pitchFamily="34" charset="0"/>
              </a:rPr>
              <a:t>berada</a:t>
            </a:r>
            <a:r>
              <a:rPr lang="en-US" altLang="en-US" sz="3200" dirty="0">
                <a:latin typeface="Arial" panose="020B0604020202020204" pitchFamily="34" charset="0"/>
              </a:rPr>
              <a:t> </a:t>
            </a:r>
            <a:r>
              <a:rPr lang="en-US" altLang="en-US" sz="3200" dirty="0" err="1">
                <a:latin typeface="Arial" panose="020B0604020202020204" pitchFamily="34" charset="0"/>
              </a:rPr>
              <a:t>dalam</a:t>
            </a:r>
            <a:r>
              <a:rPr lang="en-US" altLang="en-US" sz="3200" dirty="0">
                <a:latin typeface="Arial" panose="020B0604020202020204" pitchFamily="34" charset="0"/>
              </a:rPr>
              <a:t> </a:t>
            </a:r>
            <a:r>
              <a:rPr lang="en-US" altLang="en-US" sz="3200" dirty="0" err="1">
                <a:latin typeface="Arial" panose="020B0604020202020204" pitchFamily="34" charset="0"/>
              </a:rPr>
              <a:t>bentuk</a:t>
            </a:r>
            <a:r>
              <a:rPr lang="en-US" altLang="en-US" sz="3200" dirty="0">
                <a:latin typeface="Arial" panose="020B0604020202020204" pitchFamily="34" charset="0"/>
              </a:rPr>
              <a:t> Kalium </a:t>
            </a:r>
            <a:r>
              <a:rPr lang="en-US" altLang="en-US" sz="3200" dirty="0" err="1">
                <a:latin typeface="Arial" panose="020B0604020202020204" pitchFamily="34" charset="0"/>
              </a:rPr>
              <a:t>klorogenat</a:t>
            </a:r>
            <a:r>
              <a:rPr lang="en-US" altLang="en-US" sz="3200" dirty="0">
                <a:latin typeface="Arial" panose="020B0604020202020204" pitchFamily="34" charset="0"/>
              </a:rPr>
              <a:t> dan </a:t>
            </a:r>
            <a:r>
              <a:rPr lang="en-US" altLang="en-US" sz="3200" dirty="0" err="1">
                <a:latin typeface="Arial" panose="020B0604020202020204" pitchFamily="34" charset="0"/>
              </a:rPr>
              <a:t>kafein</a:t>
            </a:r>
            <a:r>
              <a:rPr lang="en-US" altLang="en-US" sz="3200" dirty="0">
                <a:latin typeface="Arial" panose="020B0604020202020204" pitchFamily="34" charset="0"/>
              </a:rPr>
              <a:t> (</a:t>
            </a:r>
            <a:r>
              <a:rPr lang="en-US" altLang="en-US" sz="3200" dirty="0" err="1">
                <a:latin typeface="Arial" panose="020B0604020202020204" pitchFamily="34" charset="0"/>
              </a:rPr>
              <a:t>berwarna</a:t>
            </a:r>
            <a:r>
              <a:rPr lang="en-US" altLang="en-US" sz="3200" dirty="0">
                <a:latin typeface="Arial" panose="020B0604020202020204" pitchFamily="34" charset="0"/>
              </a:rPr>
              <a:t> </a:t>
            </a:r>
            <a:r>
              <a:rPr lang="en-US" altLang="en-US" sz="3200" dirty="0" err="1">
                <a:latin typeface="Arial" panose="020B0604020202020204" pitchFamily="34" charset="0"/>
              </a:rPr>
              <a:t>putih</a:t>
            </a:r>
            <a:r>
              <a:rPr lang="en-US" altLang="en-US" sz="3200" dirty="0">
                <a:latin typeface="Arial" panose="020B0604020202020204" pitchFamily="34" charset="0"/>
              </a:rPr>
              <a:t>)</a:t>
            </a:r>
          </a:p>
          <a:p>
            <a:pPr marL="609600" indent="-609600" algn="l">
              <a:buFontTx/>
              <a:buAutoNum type="arabicPeriod"/>
            </a:pPr>
            <a:r>
              <a:rPr lang="en-US" altLang="en-US" sz="3200" dirty="0">
                <a:latin typeface="Arial" panose="020B0604020202020204" pitchFamily="34" charset="0"/>
              </a:rPr>
              <a:t>Pada </a:t>
            </a:r>
            <a:r>
              <a:rPr lang="en-US" altLang="en-US" sz="3200" dirty="0" err="1">
                <a:latin typeface="Arial" panose="020B0604020202020204" pitchFamily="34" charset="0"/>
              </a:rPr>
              <a:t>suhu</a:t>
            </a:r>
            <a:r>
              <a:rPr lang="en-US" altLang="en-US" sz="3200" dirty="0">
                <a:latin typeface="Arial" panose="020B0604020202020204" pitchFamily="34" charset="0"/>
              </a:rPr>
              <a:t> 150</a:t>
            </a:r>
            <a:r>
              <a:rPr lang="en-US" altLang="en-US" sz="3200" dirty="0">
                <a:latin typeface="Arial" panose="020B0604020202020204" pitchFamily="34" charset="0"/>
                <a:cs typeface="Arial" panose="020B0604020202020204" pitchFamily="34" charset="0"/>
              </a:rPr>
              <a:t>°C </a:t>
            </a:r>
            <a:r>
              <a:rPr lang="en-US" altLang="en-US" sz="3200" dirty="0" err="1">
                <a:latin typeface="Arial" panose="020B0604020202020204" pitchFamily="34" charset="0"/>
                <a:cs typeface="Arial" panose="020B0604020202020204" pitchFamily="34" charset="0"/>
              </a:rPr>
              <a:t>mengalami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dekomposisi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menjadi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kafein</a:t>
            </a:r>
            <a:r>
              <a:rPr lang="en-US" altLang="en-US" sz="3200" dirty="0">
                <a:latin typeface="Arial" panose="020B0604020202020204" pitchFamily="34" charset="0"/>
                <a:cs typeface="Arial" panose="020B0604020202020204" pitchFamily="34" charset="0"/>
              </a:rPr>
              <a:t> dan </a:t>
            </a:r>
            <a:r>
              <a:rPr lang="en-US" altLang="en-US" sz="3200" dirty="0" err="1">
                <a:latin typeface="Arial" panose="020B0604020202020204" pitchFamily="34" charset="0"/>
                <a:cs typeface="Arial" panose="020B0604020202020204" pitchFamily="34" charset="0"/>
              </a:rPr>
              <a:t>lepas</a:t>
            </a:r>
            <a:endParaRPr lang="en-US" altLang="en-US" sz="32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41544024-DE06-410D-A8D3-DF69C8A38128}"/>
              </a:ext>
            </a:extLst>
          </p:cNvPr>
          <p:cNvCxnSpPr/>
          <p:nvPr/>
        </p:nvCxnSpPr>
        <p:spPr>
          <a:xfrm>
            <a:off x="0" y="618164"/>
            <a:ext cx="4614203" cy="0"/>
          </a:xfrm>
          <a:prstGeom prst="straightConnector1">
            <a:avLst/>
          </a:prstGeom>
          <a:ln w="2540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pic>
        <p:nvPicPr>
          <p:cNvPr id="4098" name="Picture 2" descr="Tinjauan Pustaka Peranan Asam Klorogenat Tanaman Kopi terhadap Penurunan  Kadar Asam Urat dan Beban Oksidatif The Role of Chloro">
            <a:extLst>
              <a:ext uri="{FF2B5EF4-FFF2-40B4-BE49-F238E27FC236}">
                <a16:creationId xmlns:a16="http://schemas.microsoft.com/office/drawing/2014/main" id="{C77EE405-DEC3-4B30-B71F-F25B2A93B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632" y="1660249"/>
            <a:ext cx="5502781" cy="3537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1343</Words>
  <Application>Microsoft Office PowerPoint</Application>
  <PresentationFormat>Widescreen</PresentationFormat>
  <Paragraphs>136</Paragraphs>
  <Slides>29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Aharoni</vt:lpstr>
      <vt:lpstr>Arial</vt:lpstr>
      <vt:lpstr>Arial Rounded MT Bold</vt:lpstr>
      <vt:lpstr>Broadway</vt:lpstr>
      <vt:lpstr>Calibri</vt:lpstr>
      <vt:lpstr>Calibri Light</vt:lpstr>
      <vt:lpstr>Verdana</vt:lpstr>
      <vt:lpstr>Wingdings</vt:lpstr>
      <vt:lpstr>Office Theme</vt:lpstr>
      <vt:lpstr>Cliff</vt:lpstr>
      <vt:lpstr>teknologi pengolahan kopi (1)</vt:lpstr>
      <vt:lpstr>Kopi di Indonesia</vt:lpstr>
      <vt:lpstr>Kendala</vt:lpstr>
      <vt:lpstr>Jenis kopi</vt:lpstr>
      <vt:lpstr>PowerPoint Presentation</vt:lpstr>
      <vt:lpstr>Jenis dan Sifat Kopi </vt:lpstr>
      <vt:lpstr>Komposisi Kimia Biji Kopi</vt:lpstr>
      <vt:lpstr>KAFEIN: 1,3,7-trimetilxantin</vt:lpstr>
      <vt:lpstr>Asam Klorogenat</vt:lpstr>
      <vt:lpstr>1. 85% air dalam bentuk terikat 2. 15% bahan padat yang tidak      larut air, merupakan koloid      hidrofilik terdiri dari :         ±  80% pektin         ±  20% gula</vt:lpstr>
      <vt:lpstr>        Kopi Glondong                                  Kopi Glondong                    Sortasi Kebun                                                              Sortasi        Kopi glondong merah                                                    Pengeringan                   Sortasi Basah                                                           Pengupasan                           Pulping                                                                 Sortasi kering                   Fermentasi                                                          Biji kopi kering DP                   Pencucian                                               Gambar 2. Pengolahan cara kering                Kopi HS basah                    Pengeringan                 Kopi HS kering                Penggerbusan               Biji kopi kering                 Sortasi kering           Biji Kopi kering WP  Gambar 1. Pengolahan Secara Basah</vt:lpstr>
      <vt:lpstr>Pengolahan Cara Basah</vt:lpstr>
      <vt:lpstr>Pengolahan Cara Kering</vt:lpstr>
      <vt:lpstr>Pemetikan</vt:lpstr>
      <vt:lpstr>Sortasi Basah</vt:lpstr>
      <vt:lpstr>PowerPoint Presentation</vt:lpstr>
      <vt:lpstr>Pulping</vt:lpstr>
      <vt:lpstr>PowerPoint Presentation</vt:lpstr>
      <vt:lpstr>PowerPoint Presentation</vt:lpstr>
      <vt:lpstr>Penghilangan Lendir</vt:lpstr>
      <vt:lpstr>Fermentasi Alami</vt:lpstr>
      <vt:lpstr>      1. Suhu sekitarnya : suhu tinggi → makin cepat (bervariasi (60-70 jam, pada ketinggian 600-1.200 m dpl selama 36 jam) 2. Derajat kemasakan buah 3. Adanya Inokulasi dengan     sengaja 4. Ketebalan lapisan lendir</vt:lpstr>
      <vt:lpstr>Kerugian Akibat Fermentasi</vt:lpstr>
      <vt:lpstr>Peranan Mikrobia Selama Fermentasi</vt:lpstr>
      <vt:lpstr>Peranan Mikrobia Selama Fermentasi</vt:lpstr>
      <vt:lpstr>Peranan Mikroba Selama Fermentasi</vt:lpstr>
      <vt:lpstr>PowerPoint Presentation</vt:lpstr>
      <vt:lpstr>Fermentasi dengan menambah enzim 1. Menambah enzim pektolitik : ultrazyme,      pectozyme, coffeepec, dll. 2. Menghambat mikroorganisme yang      merugikan 3. Mengembangkan kualitas 4. Waktu fermentasi lebih pendek  Menambah zat kimia  Ditambahkan : NaOH (3-5%)/kapur/Na2CO3 (6-8%) waktu ½ - 1 jam</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 pengolahan kopi</dc:title>
  <dc:creator>Iffah Muflihati</dc:creator>
  <cp:lastModifiedBy>Iffah Muflihati</cp:lastModifiedBy>
  <cp:revision>20</cp:revision>
  <dcterms:created xsi:type="dcterms:W3CDTF">2022-05-10T04:07:01Z</dcterms:created>
  <dcterms:modified xsi:type="dcterms:W3CDTF">2022-05-18T00:11:40Z</dcterms:modified>
</cp:coreProperties>
</file>