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1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CD34F-EECB-483C-8963-3344ED1A8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AACECD-8C3D-44D3-8212-532B97A7ED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54C03-E46B-4FC9-A510-DCC2A01E6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B4F-D834-4869-A46F-AFED55B560E0}" type="datetimeFigureOut">
              <a:rPr lang="en-US" smtClean="0"/>
              <a:t>5/30/23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B7FEF-F710-4512-94D9-DF8482608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4B6AB-EF5B-41C1-9641-FF14CF0E3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62ED-6E62-4ECB-AA64-2C614E8CE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48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C9C2A-9BA3-44C5-9492-6A3769743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A8E5B7-C424-49E3-BA07-10A35FC9B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DC12A-AE23-48BA-AC52-62F5EBD25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B4F-D834-4869-A46F-AFED55B560E0}" type="datetimeFigureOut">
              <a:rPr lang="en-US" smtClean="0"/>
              <a:t>5/30/23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4D90E-3BD5-4A81-825C-55CA8C017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3738-144F-4D2B-AC4A-E4D71F756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62ED-6E62-4ECB-AA64-2C614E8CE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17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CC0970-A64D-451C-8A28-EE47C6CE0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EF5C28-CBCF-4808-A93E-281DC8E45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117AC-3570-49AF-BB8E-5A4580125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B4F-D834-4869-A46F-AFED55B560E0}" type="datetimeFigureOut">
              <a:rPr lang="en-US" smtClean="0"/>
              <a:t>5/30/23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9B33C-C9CA-42D5-A627-CC9D66318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6757F-A1C2-4711-91C1-0C47A18FB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62ED-6E62-4ECB-AA64-2C614E8CE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3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FF882-A671-485E-959D-FDCE4FCC4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C5004-E8A9-417F-865D-0A1110F31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D6C021-A332-4956-8A69-61BE3EE52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B4F-D834-4869-A46F-AFED55B560E0}" type="datetimeFigureOut">
              <a:rPr lang="en-US" smtClean="0"/>
              <a:t>5/30/23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E5C78-7F1B-4C7E-B76A-1472FFEF6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0022B-25A8-4365-A4D2-5F67F33D1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62ED-6E62-4ECB-AA64-2C614E8CE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59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AD411-86E2-4A6C-A43A-7DC4B0C2C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3D3DB8-9615-49AC-97C9-9E73152F8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DF290-93B0-4784-97A7-2C34F7DC7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B4F-D834-4869-A46F-AFED55B560E0}" type="datetimeFigureOut">
              <a:rPr lang="en-US" smtClean="0"/>
              <a:t>5/30/23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7B884-6D2A-4974-8EF0-FF4034A74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B9337C-A486-4031-B935-51C79E73C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62ED-6E62-4ECB-AA64-2C614E8CE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775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9796D-E6FB-42C9-AECC-0814902FD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77BCA-3E50-418D-AE20-488534C12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EBF6B9-F4AA-443A-8E6B-551800DAC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0F69A6-619C-4BE5-B1A4-0DEF9F1DD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B4F-D834-4869-A46F-AFED55B560E0}" type="datetimeFigureOut">
              <a:rPr lang="en-US" smtClean="0"/>
              <a:t>5/30/23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299A7F-55FF-47F5-9D67-BF1341EA1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6E1B36-DAF0-4C09-B7E4-6D04DBF43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62ED-6E62-4ECB-AA64-2C614E8CE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77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77FCE-BE5A-4DF6-88CE-6F6DCAC4F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AC1DDE-17B6-496A-A2C8-6D72A7EE0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C65407-B831-46F3-97B3-293EC1FD5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FCEED3-B943-47C1-8A9C-57B706199B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D981BA-3365-4185-9160-06B3C119B3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B4865A-3C2F-4E8A-B70A-E7A8FDA85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B4F-D834-4869-A46F-AFED55B560E0}" type="datetimeFigureOut">
              <a:rPr lang="en-US" smtClean="0"/>
              <a:t>5/30/23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0673CA-1A5B-490C-9460-14BBF4D64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2AED0D-4FDE-441E-80E5-28EBE6B09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62ED-6E62-4ECB-AA64-2C614E8CE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57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6474B-3E63-42FC-9D44-B05B3410F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0DB2A3-E8D2-4612-A686-D0E23DD1D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B4F-D834-4869-A46F-AFED55B560E0}" type="datetimeFigureOut">
              <a:rPr lang="en-US" smtClean="0"/>
              <a:t>5/30/23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CF732B-D775-4CE9-8764-AC5D5651F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52DE0E-A48B-4B6B-AE5F-0A647DAB0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62ED-6E62-4ECB-AA64-2C614E8CE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88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9277C3-A16D-4269-BCF8-08531B5F1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B4F-D834-4869-A46F-AFED55B560E0}" type="datetimeFigureOut">
              <a:rPr lang="en-US" smtClean="0"/>
              <a:t>5/30/23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EDB477-E805-4557-925C-3B6F38C1B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1B90B3-7BCC-49E8-9A61-2D024CBB0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62ED-6E62-4ECB-AA64-2C614E8CE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713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183BF-BC7A-4684-838D-E22152D68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9CFA4-3EFD-4A25-AA90-4C11D49AF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C7EE70-1E36-43CE-AA5B-069E1672D4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948F1-DC6C-491D-A1AB-64DB4C801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B4F-D834-4869-A46F-AFED55B560E0}" type="datetimeFigureOut">
              <a:rPr lang="en-US" smtClean="0"/>
              <a:t>5/30/23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4A44F4-598C-4377-813D-BCBC6E372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891952-DF21-4ED8-A09C-6A6608995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62ED-6E62-4ECB-AA64-2C614E8CE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40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E8E7E-CC88-4A6E-BAF9-27B308BCF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BA41C0-89A8-4363-8290-196C84BA74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648D02-3C14-48A1-9489-BB6B741E4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EFA243-15F4-4307-BD29-4ACD5B181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B4F-D834-4869-A46F-AFED55B560E0}" type="datetimeFigureOut">
              <a:rPr lang="en-US" smtClean="0"/>
              <a:t>5/30/23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123572-4773-4031-BF8C-A89E3442A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A466C-7668-4F42-B8A0-AA481A0C9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62ED-6E62-4ECB-AA64-2C614E8CE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26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08BB04-6004-4545-B663-9D32EB31B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D6DDE-4303-4FF5-A9CC-8EA63CB5D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E6312-103E-4A63-A1A6-F01BE567F0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B2B4F-D834-4869-A46F-AFED55B560E0}" type="datetimeFigureOut">
              <a:rPr lang="en-US" smtClean="0"/>
              <a:t>5/30/23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8FC95-DB29-4EA1-989B-2C907CD38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2898A-50E2-4C98-A368-8A78B3B967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A62ED-6E62-4ECB-AA64-2C614E8CE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28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747B7-4B5D-4210-AD03-B087344EB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7409" y="3481251"/>
            <a:ext cx="5996099" cy="2734020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Broadway" panose="04040905080B02020502" pitchFamily="82" charset="0"/>
              </a:rPr>
              <a:t>teknologi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Broadway" panose="04040905080B02020502" pitchFamily="82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Broadway" panose="04040905080B02020502" pitchFamily="82" charset="0"/>
              </a:rPr>
              <a:t>pengolahan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Broadway" panose="04040905080B02020502" pitchFamily="82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Broadway" panose="04040905080B02020502" pitchFamily="82" charset="0"/>
              </a:rPr>
              <a:t>teh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Broadway" panose="04040905080B02020502" pitchFamily="82" charset="0"/>
              </a:rPr>
              <a:t> (2)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C34ECF-1443-40CC-A131-7A1A04B4B9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3"/>
          <a:stretch/>
        </p:blipFill>
        <p:spPr>
          <a:xfrm>
            <a:off x="7721048" y="2540"/>
            <a:ext cx="4470952" cy="685546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AFE7884-F0F3-41BE-8E7F-40D4F828A2CE}"/>
              </a:ext>
            </a:extLst>
          </p:cNvPr>
          <p:cNvSpPr/>
          <p:nvPr/>
        </p:nvSpPr>
        <p:spPr>
          <a:xfrm>
            <a:off x="795130" y="1325217"/>
            <a:ext cx="331305" cy="304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EE78ECB-179F-4000-B1E3-929BD62C2445}"/>
              </a:ext>
            </a:extLst>
          </p:cNvPr>
          <p:cNvSpPr/>
          <p:nvPr/>
        </p:nvSpPr>
        <p:spPr>
          <a:xfrm>
            <a:off x="2945142" y="2043538"/>
            <a:ext cx="670255" cy="61525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AD6F449-6B17-445E-B9C8-0543926DC6EC}"/>
              </a:ext>
            </a:extLst>
          </p:cNvPr>
          <p:cNvSpPr/>
          <p:nvPr/>
        </p:nvSpPr>
        <p:spPr>
          <a:xfrm>
            <a:off x="6411567" y="802367"/>
            <a:ext cx="551941" cy="52284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392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D0207-D9BC-4113-8A42-045E56B61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Pengeringan</a:t>
            </a:r>
            <a:endParaRPr lang="en-ID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EFD46-7688-489E-ACCD-AF3A987E3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34878" cy="4351338"/>
          </a:xfrm>
        </p:spPr>
        <p:txBody>
          <a:bodyPr/>
          <a:lstStyle/>
          <a:p>
            <a:r>
              <a:rPr lang="en-US" dirty="0" err="1">
                <a:latin typeface="+mj-lt"/>
              </a:rPr>
              <a:t>Dilakukan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hingga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kadar</a:t>
            </a:r>
            <a:r>
              <a:rPr lang="en-US" dirty="0">
                <a:latin typeface="+mj-lt"/>
              </a:rPr>
              <a:t> air </a:t>
            </a:r>
            <a:r>
              <a:rPr lang="en-US" dirty="0" err="1">
                <a:latin typeface="+mj-lt"/>
              </a:rPr>
              <a:t>teh</a:t>
            </a:r>
            <a:r>
              <a:rPr lang="en-US" dirty="0">
                <a:latin typeface="+mj-lt"/>
              </a:rPr>
              <a:t> 3-4%</a:t>
            </a:r>
          </a:p>
          <a:p>
            <a:r>
              <a:rPr lang="en-US" dirty="0" err="1">
                <a:latin typeface="+mj-lt"/>
              </a:rPr>
              <a:t>Tujuan</a:t>
            </a:r>
            <a:r>
              <a:rPr lang="en-US" dirty="0">
                <a:latin typeface="+mj-lt"/>
              </a:rPr>
              <a:t>:</a:t>
            </a:r>
          </a:p>
          <a:p>
            <a:pPr>
              <a:buFontTx/>
              <a:buChar char="-"/>
            </a:pPr>
            <a:r>
              <a:rPr lang="en-US" dirty="0" err="1">
                <a:latin typeface="+mj-lt"/>
              </a:rPr>
              <a:t>menurunkan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kadar</a:t>
            </a:r>
            <a:r>
              <a:rPr lang="en-US" dirty="0">
                <a:latin typeface="+mj-lt"/>
              </a:rPr>
              <a:t> air, </a:t>
            </a:r>
            <a:r>
              <a:rPr lang="en-US" dirty="0" err="1">
                <a:latin typeface="+mj-lt"/>
              </a:rPr>
              <a:t>memekatkan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cairan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sel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yg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menempel</a:t>
            </a:r>
            <a:r>
              <a:rPr lang="en-US" dirty="0">
                <a:latin typeface="+mj-lt"/>
              </a:rPr>
              <a:t> di </a:t>
            </a:r>
            <a:r>
              <a:rPr lang="en-US" dirty="0" err="1">
                <a:latin typeface="+mj-lt"/>
              </a:rPr>
              <a:t>permukaan</a:t>
            </a:r>
            <a:endParaRPr lang="en-US" dirty="0">
              <a:latin typeface="+mj-lt"/>
            </a:endParaRPr>
          </a:p>
          <a:p>
            <a:pPr>
              <a:buFontTx/>
              <a:buChar char="-"/>
            </a:pPr>
            <a:r>
              <a:rPr lang="en-US" dirty="0" err="1">
                <a:latin typeface="+mj-lt"/>
              </a:rPr>
              <a:t>Memperbaiki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bentuk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menggulung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teh</a:t>
            </a:r>
            <a:endParaRPr lang="en-ID" dirty="0">
              <a:latin typeface="+mj-lt"/>
            </a:endParaRPr>
          </a:p>
        </p:txBody>
      </p:sp>
      <p:pic>
        <p:nvPicPr>
          <p:cNvPr id="4" name="Picture 2" descr="Daun Teh Pengeringan Foto Stok - Unduh Gambar Sekarang - iStock">
            <a:extLst>
              <a:ext uri="{FF2B5EF4-FFF2-40B4-BE49-F238E27FC236}">
                <a16:creationId xmlns:a16="http://schemas.microsoft.com/office/drawing/2014/main" id="{54CEDFD1-69E7-43EE-9A4B-699C47EBD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644" y="1630012"/>
            <a:ext cx="5571356" cy="371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320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F3E4F-0E0B-4AC8-BC5D-998B91396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Pengeringan</a:t>
            </a:r>
            <a:endParaRPr lang="en-ID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91D53-852D-40E6-8215-C479E6CEA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98704" cy="4351338"/>
          </a:xfrm>
        </p:spPr>
        <p:txBody>
          <a:bodyPr/>
          <a:lstStyle/>
          <a:p>
            <a:r>
              <a:rPr lang="en-US" dirty="0" err="1">
                <a:latin typeface="+mj-lt"/>
              </a:rPr>
              <a:t>Pengeringan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menggunakan</a:t>
            </a:r>
            <a:r>
              <a:rPr lang="en-US" dirty="0">
                <a:latin typeface="+mj-lt"/>
              </a:rPr>
              <a:t> ECP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	</a:t>
            </a:r>
            <a:r>
              <a:rPr lang="en-US" dirty="0" err="1">
                <a:latin typeface="+mj-lt"/>
              </a:rPr>
              <a:t>Suhu</a:t>
            </a:r>
            <a:r>
              <a:rPr lang="en-US" dirty="0">
                <a:latin typeface="+mj-lt"/>
              </a:rPr>
              <a:t> inlet: 130-135</a:t>
            </a:r>
            <a:r>
              <a:rPr lang="en-US" baseline="30000" dirty="0">
                <a:latin typeface="+mj-lt"/>
              </a:rPr>
              <a:t>o</a:t>
            </a:r>
            <a:r>
              <a:rPr lang="en-US" dirty="0">
                <a:latin typeface="+mj-lt"/>
              </a:rPr>
              <a:t>C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	</a:t>
            </a:r>
            <a:r>
              <a:rPr lang="en-US" dirty="0" err="1">
                <a:latin typeface="+mj-lt"/>
              </a:rPr>
              <a:t>Suhu</a:t>
            </a:r>
            <a:r>
              <a:rPr lang="en-US" dirty="0">
                <a:latin typeface="+mj-lt"/>
              </a:rPr>
              <a:t> outlet: 50-55</a:t>
            </a:r>
            <a:r>
              <a:rPr lang="en-US" baseline="30000" dirty="0">
                <a:latin typeface="+mj-lt"/>
              </a:rPr>
              <a:t>o</a:t>
            </a:r>
            <a:r>
              <a:rPr lang="en-US" dirty="0">
                <a:latin typeface="+mj-lt"/>
              </a:rPr>
              <a:t>C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	Lama </a:t>
            </a:r>
            <a:r>
              <a:rPr lang="en-US" dirty="0" err="1">
                <a:latin typeface="+mj-lt"/>
              </a:rPr>
              <a:t>pengeringan</a:t>
            </a:r>
            <a:r>
              <a:rPr lang="en-US" dirty="0">
                <a:latin typeface="+mj-lt"/>
              </a:rPr>
              <a:t> 25 </a:t>
            </a:r>
            <a:r>
              <a:rPr lang="en-US" dirty="0" err="1">
                <a:latin typeface="+mj-lt"/>
              </a:rPr>
              <a:t>menit</a:t>
            </a:r>
            <a:endParaRPr lang="en-US" dirty="0">
              <a:latin typeface="+mj-lt"/>
            </a:endParaRPr>
          </a:p>
          <a:p>
            <a:r>
              <a:rPr lang="en-US" dirty="0" err="1">
                <a:latin typeface="+mj-lt"/>
              </a:rPr>
              <a:t>Pengeringan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menggunakan</a:t>
            </a:r>
            <a:r>
              <a:rPr lang="en-US" dirty="0">
                <a:latin typeface="+mj-lt"/>
              </a:rPr>
              <a:t> RD</a:t>
            </a:r>
            <a:endParaRPr lang="en-ID" dirty="0">
              <a:latin typeface="+mj-lt"/>
            </a:endParaRPr>
          </a:p>
          <a:p>
            <a:pPr marL="0" indent="0">
              <a:buNone/>
            </a:pPr>
            <a:r>
              <a:rPr lang="en-ID" dirty="0">
                <a:latin typeface="+mj-lt"/>
              </a:rPr>
              <a:t>	</a:t>
            </a:r>
            <a:r>
              <a:rPr lang="en-ID" dirty="0" err="1">
                <a:latin typeface="+mj-lt"/>
              </a:rPr>
              <a:t>Suhu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tidak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boleh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lebih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dari</a:t>
            </a:r>
            <a:r>
              <a:rPr lang="en-ID" dirty="0">
                <a:latin typeface="+mj-lt"/>
              </a:rPr>
              <a:t> 70</a:t>
            </a:r>
            <a:r>
              <a:rPr lang="en-ID" baseline="30000" dirty="0">
                <a:latin typeface="+mj-lt"/>
              </a:rPr>
              <a:t>o</a:t>
            </a:r>
            <a:r>
              <a:rPr lang="en-ID" dirty="0">
                <a:latin typeface="+mj-lt"/>
              </a:rPr>
              <a:t>C</a:t>
            </a:r>
          </a:p>
          <a:p>
            <a:pPr marL="0" indent="0">
              <a:buNone/>
            </a:pPr>
            <a:r>
              <a:rPr lang="en-ID" dirty="0">
                <a:latin typeface="+mj-lt"/>
              </a:rPr>
              <a:t>	Lama </a:t>
            </a:r>
            <a:r>
              <a:rPr lang="en-ID" dirty="0" err="1">
                <a:latin typeface="+mj-lt"/>
              </a:rPr>
              <a:t>pengeringan</a:t>
            </a:r>
            <a:r>
              <a:rPr lang="en-ID" dirty="0">
                <a:latin typeface="+mj-lt"/>
              </a:rPr>
              <a:t> 80-90 </a:t>
            </a:r>
            <a:r>
              <a:rPr lang="en-ID" dirty="0" err="1">
                <a:latin typeface="+mj-lt"/>
              </a:rPr>
              <a:t>menit</a:t>
            </a:r>
            <a:endParaRPr lang="en-US" dirty="0">
              <a:latin typeface="+mj-lt"/>
            </a:endParaRPr>
          </a:p>
        </p:txBody>
      </p:sp>
      <p:pic>
        <p:nvPicPr>
          <p:cNvPr id="4" name="Picture 4" descr="Sindie bLo9: Teknologi Pembuatan Teh Secara Tradisional">
            <a:extLst>
              <a:ext uri="{FF2B5EF4-FFF2-40B4-BE49-F238E27FC236}">
                <a16:creationId xmlns:a16="http://schemas.microsoft.com/office/drawing/2014/main" id="{DE467634-D4F2-4279-BA82-BC4883F74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765" y="2294834"/>
            <a:ext cx="4240696" cy="282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198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65840-E3F3-41CA-9E5A-8F5555882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Sortasi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Kering</a:t>
            </a:r>
            <a:endParaRPr lang="en-ID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28EF1-797F-4BF5-B849-3ACA295B8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81870" cy="4351338"/>
          </a:xfrm>
        </p:spPr>
        <p:txBody>
          <a:bodyPr/>
          <a:lstStyle/>
          <a:p>
            <a:r>
              <a:rPr lang="en-US" dirty="0" err="1">
                <a:latin typeface="+mj-lt"/>
              </a:rPr>
              <a:t>Dilakukan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untuk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mengelompokkan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teh</a:t>
            </a:r>
            <a:endParaRPr lang="en-US" dirty="0">
              <a:latin typeface="+mj-lt"/>
            </a:endParaRPr>
          </a:p>
          <a:p>
            <a:r>
              <a:rPr lang="en-US" dirty="0" err="1">
                <a:latin typeface="+mj-lt"/>
              </a:rPr>
              <a:t>Bagian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teh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yg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masih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lebih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besar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dari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jenis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mutu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yg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dikehendaki</a:t>
            </a:r>
            <a:r>
              <a:rPr lang="en-US" dirty="0">
                <a:latin typeface="+mj-lt"/>
              </a:rPr>
              <a:t> 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 </a:t>
            </a:r>
            <a:r>
              <a:rPr lang="en-US" dirty="0" err="1">
                <a:latin typeface="+mj-lt"/>
                <a:sym typeface="Wingdings" panose="05000000000000000000" pitchFamily="2" charset="2"/>
              </a:rPr>
              <a:t>masuk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+mj-lt"/>
                <a:sym typeface="Wingdings" panose="05000000000000000000" pitchFamily="2" charset="2"/>
              </a:rPr>
              <a:t>ke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 tea cutter  </a:t>
            </a:r>
            <a:r>
              <a:rPr lang="en-US" dirty="0" err="1">
                <a:latin typeface="+mj-lt"/>
                <a:sym typeface="Wingdings" panose="05000000000000000000" pitchFamily="2" charset="2"/>
              </a:rPr>
              <a:t>ukuran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+mj-lt"/>
                <a:sym typeface="Wingdings" panose="05000000000000000000" pitchFamily="2" charset="2"/>
              </a:rPr>
              <a:t>sesuai</a:t>
            </a:r>
            <a:endParaRPr lang="en-US" dirty="0">
              <a:latin typeface="+mj-lt"/>
              <a:sym typeface="Wingdings" panose="05000000000000000000" pitchFamily="2" charset="2"/>
            </a:endParaRPr>
          </a:p>
          <a:p>
            <a:r>
              <a:rPr lang="en-US" dirty="0" err="1">
                <a:latin typeface="+mj-lt"/>
                <a:sym typeface="Wingdings" panose="05000000000000000000" pitchFamily="2" charset="2"/>
              </a:rPr>
              <a:t>Jenis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+mj-lt"/>
                <a:sym typeface="Wingdings" panose="05000000000000000000" pitchFamily="2" charset="2"/>
              </a:rPr>
              <a:t>mutu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+mj-lt"/>
                <a:sym typeface="Wingdings" panose="05000000000000000000" pitchFamily="2" charset="2"/>
              </a:rPr>
              <a:t>yg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+mj-lt"/>
                <a:sym typeface="Wingdings" panose="05000000000000000000" pitchFamily="2" charset="2"/>
              </a:rPr>
              <a:t>masih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+mj-lt"/>
                <a:sym typeface="Wingdings" panose="05000000000000000000" pitchFamily="2" charset="2"/>
              </a:rPr>
              <a:t>banyak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+mj-lt"/>
                <a:sym typeface="Wingdings" panose="05000000000000000000" pitchFamily="2" charset="2"/>
              </a:rPr>
              <a:t>mengandung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+mj-lt"/>
                <a:sym typeface="Wingdings" panose="05000000000000000000" pitchFamily="2" charset="2"/>
              </a:rPr>
              <a:t>partikel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+mj-lt"/>
                <a:sym typeface="Wingdings" panose="05000000000000000000" pitchFamily="2" charset="2"/>
              </a:rPr>
              <a:t>ringan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+mj-lt"/>
                <a:sym typeface="Wingdings" panose="05000000000000000000" pitchFamily="2" charset="2"/>
              </a:rPr>
              <a:t>seperti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+mj-lt"/>
                <a:sym typeface="Wingdings" panose="05000000000000000000" pitchFamily="2" charset="2"/>
              </a:rPr>
              <a:t>jenis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+mj-lt"/>
                <a:sym typeface="Wingdings" panose="05000000000000000000" pitchFamily="2" charset="2"/>
              </a:rPr>
              <a:t>bubuk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 dan sow </a:t>
            </a:r>
            <a:r>
              <a:rPr lang="en-US" dirty="0" err="1">
                <a:latin typeface="+mj-lt"/>
                <a:sym typeface="Wingdings" panose="05000000000000000000" pitchFamily="2" charset="2"/>
              </a:rPr>
              <a:t>mee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  </a:t>
            </a:r>
            <a:r>
              <a:rPr lang="en-US" dirty="0" err="1">
                <a:latin typeface="+mj-lt"/>
                <a:sym typeface="Wingdings" panose="05000000000000000000" pitchFamily="2" charset="2"/>
              </a:rPr>
              <a:t>masuk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+mj-lt"/>
                <a:sym typeface="Wingdings" panose="05000000000000000000" pitchFamily="2" charset="2"/>
              </a:rPr>
              <a:t>ke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 winnower</a:t>
            </a:r>
          </a:p>
          <a:p>
            <a:endParaRPr lang="en-US" dirty="0">
              <a:latin typeface="+mj-lt"/>
            </a:endParaRPr>
          </a:p>
        </p:txBody>
      </p:sp>
      <p:pic>
        <p:nvPicPr>
          <p:cNvPr id="4" name="Picture 2" descr="Melihat Langsung Proses Pembuatan Teh di Pabrik Teh Malabar | Dunia Aleut!">
            <a:extLst>
              <a:ext uri="{FF2B5EF4-FFF2-40B4-BE49-F238E27FC236}">
                <a16:creationId xmlns:a16="http://schemas.microsoft.com/office/drawing/2014/main" id="{63ED5110-1F37-40D4-B210-43026EBDD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505" y="2054087"/>
            <a:ext cx="4373216" cy="327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89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ilai kandungan gizi Teh hijau daun kering">
            <a:extLst>
              <a:ext uri="{FF2B5EF4-FFF2-40B4-BE49-F238E27FC236}">
                <a16:creationId xmlns:a16="http://schemas.microsoft.com/office/drawing/2014/main" id="{EFED6271-C8A1-4544-A8BE-71D1BAF59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821" y="2506660"/>
            <a:ext cx="5488529" cy="435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8D4898-5894-47A7-93F4-A8BF2D1D8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Sortasi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Kering</a:t>
            </a:r>
            <a:endParaRPr lang="en-ID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1B431-F1DA-4F3A-92F4-C26EBD65F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89104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>
                <a:latin typeface="+mj-lt"/>
              </a:rPr>
              <a:t>Jenis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mutu</a:t>
            </a:r>
            <a:r>
              <a:rPr lang="en-US" dirty="0">
                <a:latin typeface="+mj-lt"/>
              </a:rPr>
              <a:t>:</a:t>
            </a:r>
          </a:p>
          <a:p>
            <a:r>
              <a:rPr lang="en-US" dirty="0">
                <a:latin typeface="+mj-lt"/>
              </a:rPr>
              <a:t>Peko</a:t>
            </a:r>
          </a:p>
          <a:p>
            <a:r>
              <a:rPr lang="en-US" dirty="0" err="1">
                <a:latin typeface="+mj-lt"/>
              </a:rPr>
              <a:t>Jikung</a:t>
            </a:r>
            <a:endParaRPr lang="en-US" dirty="0">
              <a:latin typeface="+mj-lt"/>
            </a:endParaRPr>
          </a:p>
          <a:p>
            <a:r>
              <a:rPr lang="en-US" dirty="0" err="1">
                <a:latin typeface="+mj-lt"/>
              </a:rPr>
              <a:t>Bubuk</a:t>
            </a:r>
            <a:endParaRPr lang="en-US" dirty="0">
              <a:latin typeface="+mj-lt"/>
            </a:endParaRPr>
          </a:p>
          <a:p>
            <a:r>
              <a:rPr lang="en-US" dirty="0" err="1">
                <a:latin typeface="+mj-lt"/>
              </a:rPr>
              <a:t>Tulang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 err="1">
                <a:latin typeface="+mj-lt"/>
              </a:rPr>
              <a:t>Jenis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mutu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teh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hijau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lainnya</a:t>
            </a:r>
            <a:r>
              <a:rPr lang="en-US" dirty="0">
                <a:latin typeface="+mj-lt"/>
              </a:rPr>
              <a:t> 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 </a:t>
            </a:r>
            <a:r>
              <a:rPr lang="en-US" dirty="0" err="1">
                <a:latin typeface="+mj-lt"/>
                <a:sym typeface="Wingdings" panose="05000000000000000000" pitchFamily="2" charset="2"/>
              </a:rPr>
              <a:t>menuju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 standard </a:t>
            </a:r>
            <a:r>
              <a:rPr lang="en-US" dirty="0" err="1">
                <a:latin typeface="+mj-lt"/>
                <a:sym typeface="Wingdings" panose="05000000000000000000" pitchFamily="2" charset="2"/>
              </a:rPr>
              <a:t>teh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+mj-lt"/>
                <a:sym typeface="Wingdings" panose="05000000000000000000" pitchFamily="2" charset="2"/>
              </a:rPr>
              <a:t>hijau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 China:</a:t>
            </a:r>
          </a:p>
          <a:p>
            <a:r>
              <a:rPr lang="en-US" dirty="0">
                <a:latin typeface="+mj-lt"/>
                <a:sym typeface="Wingdings" panose="05000000000000000000" pitchFamily="2" charset="2"/>
              </a:rPr>
              <a:t>GP special, GP I, GP II, GP, III</a:t>
            </a:r>
          </a:p>
          <a:p>
            <a:r>
              <a:rPr lang="en-ID" dirty="0">
                <a:latin typeface="+mj-lt"/>
              </a:rPr>
              <a:t>CM 1, CM 2, CM 3, CM 4</a:t>
            </a:r>
          </a:p>
          <a:p>
            <a:r>
              <a:rPr lang="en-ID" dirty="0">
                <a:latin typeface="+mj-lt"/>
              </a:rPr>
              <a:t>SM 1, SM 2</a:t>
            </a:r>
          </a:p>
        </p:txBody>
      </p:sp>
    </p:spTree>
    <p:extLst>
      <p:ext uri="{BB962C8B-B14F-4D97-AF65-F5344CB8AC3E}">
        <p14:creationId xmlns:p14="http://schemas.microsoft.com/office/powerpoint/2010/main" val="2997500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622B0-356D-4248-AB43-5B7B9ED1F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Mutu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Teh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Hijau</a:t>
            </a:r>
            <a:endParaRPr lang="en-ID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BE013-1315-4863-88B9-E5C82C124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16757" cy="4351338"/>
          </a:xfrm>
        </p:spPr>
        <p:txBody>
          <a:bodyPr>
            <a:normAutofit fontScale="77500" lnSpcReduction="20000"/>
          </a:bodyPr>
          <a:lstStyle/>
          <a:p>
            <a:endParaRPr lang="en-US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ID" dirty="0" err="1">
                <a:latin typeface="+mj-lt"/>
              </a:rPr>
              <a:t>Pucuk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baik</a:t>
            </a:r>
            <a:r>
              <a:rPr lang="en-ID" dirty="0">
                <a:latin typeface="+mj-lt"/>
              </a:rPr>
              <a:t>, </a:t>
            </a:r>
            <a:r>
              <a:rPr lang="en-ID" dirty="0" err="1">
                <a:latin typeface="+mj-lt"/>
              </a:rPr>
              <a:t>pengolahan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baik</a:t>
            </a:r>
            <a:r>
              <a:rPr lang="en-ID" dirty="0">
                <a:latin typeface="+mj-lt"/>
              </a:rPr>
              <a:t> </a:t>
            </a:r>
            <a:r>
              <a:rPr lang="en-ID" dirty="0">
                <a:latin typeface="+mj-lt"/>
                <a:sym typeface="Wingdings" panose="05000000000000000000" pitchFamily="2" charset="2"/>
              </a:rPr>
              <a:t> </a:t>
            </a:r>
            <a:r>
              <a:rPr lang="en-ID" dirty="0" err="1">
                <a:latin typeface="+mj-lt"/>
                <a:sym typeface="Wingdings" panose="05000000000000000000" pitchFamily="2" charset="2"/>
              </a:rPr>
              <a:t>mutu</a:t>
            </a:r>
            <a:r>
              <a:rPr lang="en-ID" dirty="0">
                <a:latin typeface="+mj-lt"/>
                <a:sym typeface="Wingdings" panose="05000000000000000000" pitchFamily="2" charset="2"/>
              </a:rPr>
              <a:t> </a:t>
            </a:r>
            <a:r>
              <a:rPr lang="en-ID" dirty="0" err="1">
                <a:latin typeface="+mj-lt"/>
                <a:sym typeface="Wingdings" panose="05000000000000000000" pitchFamily="2" charset="2"/>
              </a:rPr>
              <a:t>teh</a:t>
            </a:r>
            <a:r>
              <a:rPr lang="en-ID" dirty="0">
                <a:latin typeface="+mj-lt"/>
                <a:sym typeface="Wingdings" panose="05000000000000000000" pitchFamily="2" charset="2"/>
              </a:rPr>
              <a:t> </a:t>
            </a:r>
            <a:r>
              <a:rPr lang="en-ID" dirty="0" err="1">
                <a:latin typeface="+mj-lt"/>
                <a:sym typeface="Wingdings" panose="05000000000000000000" pitchFamily="2" charset="2"/>
              </a:rPr>
              <a:t>hijau</a:t>
            </a:r>
            <a:r>
              <a:rPr lang="en-ID" dirty="0">
                <a:latin typeface="+mj-lt"/>
                <a:sym typeface="Wingdings" panose="05000000000000000000" pitchFamily="2" charset="2"/>
              </a:rPr>
              <a:t> </a:t>
            </a:r>
            <a:r>
              <a:rPr lang="en-ID" dirty="0" err="1">
                <a:latin typeface="+mj-lt"/>
                <a:sym typeface="Wingdings" panose="05000000000000000000" pitchFamily="2" charset="2"/>
              </a:rPr>
              <a:t>baik</a:t>
            </a:r>
            <a:r>
              <a:rPr lang="en-ID" dirty="0">
                <a:latin typeface="+mj-lt"/>
                <a:sym typeface="Wingdings" panose="05000000000000000000" pitchFamily="2" charset="2"/>
              </a:rPr>
              <a:t>, </a:t>
            </a:r>
            <a:r>
              <a:rPr lang="en-ID" dirty="0" err="1">
                <a:latin typeface="+mj-lt"/>
                <a:sym typeface="Wingdings" panose="05000000000000000000" pitchFamily="2" charset="2"/>
              </a:rPr>
              <a:t>harga</a:t>
            </a:r>
            <a:r>
              <a:rPr lang="en-ID" dirty="0">
                <a:latin typeface="+mj-lt"/>
                <a:sym typeface="Wingdings" panose="05000000000000000000" pitchFamily="2" charset="2"/>
              </a:rPr>
              <a:t> </a:t>
            </a:r>
            <a:r>
              <a:rPr lang="en-ID" dirty="0" err="1">
                <a:latin typeface="+mj-lt"/>
                <a:sym typeface="Wingdings" panose="05000000000000000000" pitchFamily="2" charset="2"/>
              </a:rPr>
              <a:t>tinggi</a:t>
            </a:r>
            <a:endParaRPr lang="en-ID" dirty="0">
              <a:latin typeface="+mj-lt"/>
              <a:sym typeface="Wingdings" panose="05000000000000000000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ID" dirty="0" err="1">
                <a:latin typeface="+mj-lt"/>
                <a:sym typeface="Wingdings" panose="05000000000000000000" pitchFamily="2" charset="2"/>
              </a:rPr>
              <a:t>Pucuk</a:t>
            </a:r>
            <a:r>
              <a:rPr lang="en-ID" dirty="0">
                <a:latin typeface="+mj-lt"/>
                <a:sym typeface="Wingdings" panose="05000000000000000000" pitchFamily="2" charset="2"/>
              </a:rPr>
              <a:t> </a:t>
            </a:r>
            <a:r>
              <a:rPr lang="en-ID" dirty="0" err="1">
                <a:latin typeface="+mj-lt"/>
                <a:sym typeface="Wingdings" panose="05000000000000000000" pitchFamily="2" charset="2"/>
              </a:rPr>
              <a:t>baik</a:t>
            </a:r>
            <a:r>
              <a:rPr lang="en-ID" dirty="0">
                <a:latin typeface="+mj-lt"/>
                <a:sym typeface="Wingdings" panose="05000000000000000000" pitchFamily="2" charset="2"/>
              </a:rPr>
              <a:t>, </a:t>
            </a:r>
            <a:r>
              <a:rPr lang="en-ID" dirty="0" err="1">
                <a:latin typeface="+mj-lt"/>
                <a:sym typeface="Wingdings" panose="05000000000000000000" pitchFamily="2" charset="2"/>
              </a:rPr>
              <a:t>pengolahan</a:t>
            </a:r>
            <a:r>
              <a:rPr lang="en-ID" dirty="0">
                <a:latin typeface="+mj-lt"/>
                <a:sym typeface="Wingdings" panose="05000000000000000000" pitchFamily="2" charset="2"/>
              </a:rPr>
              <a:t> </a:t>
            </a:r>
            <a:r>
              <a:rPr lang="en-ID" dirty="0" err="1">
                <a:latin typeface="+mj-lt"/>
                <a:sym typeface="Wingdings" panose="05000000000000000000" pitchFamily="2" charset="2"/>
              </a:rPr>
              <a:t>tidak</a:t>
            </a:r>
            <a:r>
              <a:rPr lang="en-ID" dirty="0">
                <a:latin typeface="+mj-lt"/>
                <a:sym typeface="Wingdings" panose="05000000000000000000" pitchFamily="2" charset="2"/>
              </a:rPr>
              <a:t> </a:t>
            </a:r>
            <a:r>
              <a:rPr lang="en-ID" dirty="0" err="1">
                <a:latin typeface="+mj-lt"/>
                <a:sym typeface="Wingdings" panose="05000000000000000000" pitchFamily="2" charset="2"/>
              </a:rPr>
              <a:t>baik</a:t>
            </a:r>
            <a:r>
              <a:rPr lang="en-ID" dirty="0">
                <a:latin typeface="+mj-lt"/>
                <a:sym typeface="Wingdings" panose="05000000000000000000" pitchFamily="2" charset="2"/>
              </a:rPr>
              <a:t>  </a:t>
            </a:r>
            <a:r>
              <a:rPr lang="en-ID" dirty="0" err="1">
                <a:latin typeface="+mj-lt"/>
                <a:sym typeface="Wingdings" panose="05000000000000000000" pitchFamily="2" charset="2"/>
              </a:rPr>
              <a:t>mutu</a:t>
            </a:r>
            <a:r>
              <a:rPr lang="en-ID" dirty="0">
                <a:latin typeface="+mj-lt"/>
                <a:sym typeface="Wingdings" panose="05000000000000000000" pitchFamily="2" charset="2"/>
              </a:rPr>
              <a:t> </a:t>
            </a:r>
            <a:r>
              <a:rPr lang="en-ID" dirty="0" err="1">
                <a:latin typeface="+mj-lt"/>
                <a:sym typeface="Wingdings" panose="05000000000000000000" pitchFamily="2" charset="2"/>
              </a:rPr>
              <a:t>teh</a:t>
            </a:r>
            <a:r>
              <a:rPr lang="en-ID" dirty="0">
                <a:latin typeface="+mj-lt"/>
                <a:sym typeface="Wingdings" panose="05000000000000000000" pitchFamily="2" charset="2"/>
              </a:rPr>
              <a:t> </a:t>
            </a:r>
            <a:r>
              <a:rPr lang="en-ID" dirty="0" err="1">
                <a:latin typeface="+mj-lt"/>
                <a:sym typeface="Wingdings" panose="05000000000000000000" pitchFamily="2" charset="2"/>
              </a:rPr>
              <a:t>hijau</a:t>
            </a:r>
            <a:r>
              <a:rPr lang="en-ID" dirty="0">
                <a:latin typeface="+mj-lt"/>
                <a:sym typeface="Wingdings" panose="05000000000000000000" pitchFamily="2" charset="2"/>
              </a:rPr>
              <a:t> </a:t>
            </a:r>
            <a:r>
              <a:rPr lang="en-ID" dirty="0" err="1">
                <a:latin typeface="+mj-lt"/>
                <a:sym typeface="Wingdings" panose="05000000000000000000" pitchFamily="2" charset="2"/>
              </a:rPr>
              <a:t>tidak</a:t>
            </a:r>
            <a:r>
              <a:rPr lang="en-ID" dirty="0">
                <a:latin typeface="+mj-lt"/>
                <a:sym typeface="Wingdings" panose="05000000000000000000" pitchFamily="2" charset="2"/>
              </a:rPr>
              <a:t> </a:t>
            </a:r>
            <a:r>
              <a:rPr lang="en-ID" dirty="0" err="1">
                <a:latin typeface="+mj-lt"/>
                <a:sym typeface="Wingdings" panose="05000000000000000000" pitchFamily="2" charset="2"/>
              </a:rPr>
              <a:t>baik</a:t>
            </a:r>
            <a:r>
              <a:rPr lang="en-ID" dirty="0">
                <a:latin typeface="+mj-lt"/>
                <a:sym typeface="Wingdings" panose="05000000000000000000" pitchFamily="2" charset="2"/>
              </a:rPr>
              <a:t>, </a:t>
            </a:r>
            <a:r>
              <a:rPr lang="en-ID" dirty="0" err="1">
                <a:latin typeface="+mj-lt"/>
                <a:sym typeface="Wingdings" panose="05000000000000000000" pitchFamily="2" charset="2"/>
              </a:rPr>
              <a:t>harga</a:t>
            </a:r>
            <a:r>
              <a:rPr lang="en-ID" dirty="0">
                <a:latin typeface="+mj-lt"/>
                <a:sym typeface="Wingdings" panose="05000000000000000000" pitchFamily="2" charset="2"/>
              </a:rPr>
              <a:t> </a:t>
            </a:r>
            <a:r>
              <a:rPr lang="en-ID" dirty="0" err="1">
                <a:latin typeface="+mj-lt"/>
                <a:sym typeface="Wingdings" panose="05000000000000000000" pitchFamily="2" charset="2"/>
              </a:rPr>
              <a:t>rendah</a:t>
            </a:r>
            <a:endParaRPr lang="en-ID" dirty="0">
              <a:latin typeface="+mj-lt"/>
              <a:sym typeface="Wingdings" panose="05000000000000000000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ID" dirty="0" err="1">
                <a:latin typeface="+mj-lt"/>
                <a:sym typeface="Wingdings" panose="05000000000000000000" pitchFamily="2" charset="2"/>
              </a:rPr>
              <a:t>Pucuk</a:t>
            </a:r>
            <a:r>
              <a:rPr lang="en-ID" dirty="0">
                <a:latin typeface="+mj-lt"/>
                <a:sym typeface="Wingdings" panose="05000000000000000000" pitchFamily="2" charset="2"/>
              </a:rPr>
              <a:t> </a:t>
            </a:r>
            <a:r>
              <a:rPr lang="en-ID" dirty="0" err="1">
                <a:latin typeface="+mj-lt"/>
                <a:sym typeface="Wingdings" panose="05000000000000000000" pitchFamily="2" charset="2"/>
              </a:rPr>
              <a:t>tidak</a:t>
            </a:r>
            <a:r>
              <a:rPr lang="en-ID" dirty="0">
                <a:latin typeface="+mj-lt"/>
                <a:sym typeface="Wingdings" panose="05000000000000000000" pitchFamily="2" charset="2"/>
              </a:rPr>
              <a:t> </a:t>
            </a:r>
            <a:r>
              <a:rPr lang="en-ID" dirty="0" err="1">
                <a:latin typeface="+mj-lt"/>
                <a:sym typeface="Wingdings" panose="05000000000000000000" pitchFamily="2" charset="2"/>
              </a:rPr>
              <a:t>baik</a:t>
            </a:r>
            <a:r>
              <a:rPr lang="en-ID" dirty="0">
                <a:latin typeface="+mj-lt"/>
                <a:sym typeface="Wingdings" panose="05000000000000000000" pitchFamily="2" charset="2"/>
              </a:rPr>
              <a:t>, </a:t>
            </a:r>
            <a:r>
              <a:rPr lang="en-ID" dirty="0" err="1">
                <a:latin typeface="+mj-lt"/>
                <a:sym typeface="Wingdings" panose="05000000000000000000" pitchFamily="2" charset="2"/>
              </a:rPr>
              <a:t>pengolahan</a:t>
            </a:r>
            <a:r>
              <a:rPr lang="en-ID" dirty="0">
                <a:latin typeface="+mj-lt"/>
                <a:sym typeface="Wingdings" panose="05000000000000000000" pitchFamily="2" charset="2"/>
              </a:rPr>
              <a:t> </a:t>
            </a:r>
            <a:r>
              <a:rPr lang="en-ID" dirty="0" err="1">
                <a:latin typeface="+mj-lt"/>
                <a:sym typeface="Wingdings" panose="05000000000000000000" pitchFamily="2" charset="2"/>
              </a:rPr>
              <a:t>baik</a:t>
            </a:r>
            <a:r>
              <a:rPr lang="en-ID" dirty="0">
                <a:latin typeface="+mj-lt"/>
                <a:sym typeface="Wingdings" panose="05000000000000000000" pitchFamily="2" charset="2"/>
              </a:rPr>
              <a:t>  </a:t>
            </a:r>
            <a:r>
              <a:rPr lang="en-ID" dirty="0" err="1">
                <a:latin typeface="+mj-lt"/>
                <a:sym typeface="Wingdings" panose="05000000000000000000" pitchFamily="2" charset="2"/>
              </a:rPr>
              <a:t>mutu</a:t>
            </a:r>
            <a:r>
              <a:rPr lang="en-ID" dirty="0">
                <a:latin typeface="+mj-lt"/>
                <a:sym typeface="Wingdings" panose="05000000000000000000" pitchFamily="2" charset="2"/>
              </a:rPr>
              <a:t> </a:t>
            </a:r>
            <a:r>
              <a:rPr lang="en-ID" dirty="0" err="1">
                <a:latin typeface="+mj-lt"/>
                <a:sym typeface="Wingdings" panose="05000000000000000000" pitchFamily="2" charset="2"/>
              </a:rPr>
              <a:t>teh</a:t>
            </a:r>
            <a:r>
              <a:rPr lang="en-ID" dirty="0">
                <a:latin typeface="+mj-lt"/>
                <a:sym typeface="Wingdings" panose="05000000000000000000" pitchFamily="2" charset="2"/>
              </a:rPr>
              <a:t> </a:t>
            </a:r>
            <a:r>
              <a:rPr lang="en-ID" dirty="0" err="1">
                <a:latin typeface="+mj-lt"/>
                <a:sym typeface="Wingdings" panose="05000000000000000000" pitchFamily="2" charset="2"/>
              </a:rPr>
              <a:t>kurang</a:t>
            </a:r>
            <a:r>
              <a:rPr lang="en-ID" dirty="0">
                <a:latin typeface="+mj-lt"/>
                <a:sym typeface="Wingdings" panose="05000000000000000000" pitchFamily="2" charset="2"/>
              </a:rPr>
              <a:t> </a:t>
            </a:r>
            <a:r>
              <a:rPr lang="en-ID" dirty="0" err="1">
                <a:latin typeface="+mj-lt"/>
                <a:sym typeface="Wingdings" panose="05000000000000000000" pitchFamily="2" charset="2"/>
              </a:rPr>
              <a:t>baik</a:t>
            </a:r>
            <a:r>
              <a:rPr lang="en-ID" dirty="0">
                <a:latin typeface="+mj-lt"/>
                <a:sym typeface="Wingdings" panose="05000000000000000000" pitchFamily="2" charset="2"/>
              </a:rPr>
              <a:t>, </a:t>
            </a:r>
            <a:r>
              <a:rPr lang="en-ID" dirty="0" err="1">
                <a:latin typeface="+mj-lt"/>
                <a:sym typeface="Wingdings" panose="05000000000000000000" pitchFamily="2" charset="2"/>
              </a:rPr>
              <a:t>harga</a:t>
            </a:r>
            <a:r>
              <a:rPr lang="en-ID" dirty="0">
                <a:latin typeface="+mj-lt"/>
                <a:sym typeface="Wingdings" panose="05000000000000000000" pitchFamily="2" charset="2"/>
              </a:rPr>
              <a:t> </a:t>
            </a:r>
            <a:r>
              <a:rPr lang="en-ID" dirty="0" err="1">
                <a:latin typeface="+mj-lt"/>
                <a:sym typeface="Wingdings" panose="05000000000000000000" pitchFamily="2" charset="2"/>
              </a:rPr>
              <a:t>rendah</a:t>
            </a:r>
            <a:endParaRPr lang="en-ID" dirty="0">
              <a:latin typeface="+mj-lt"/>
              <a:sym typeface="Wingdings" panose="05000000000000000000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ID" dirty="0" err="1">
                <a:latin typeface="+mj-lt"/>
                <a:sym typeface="Wingdings" panose="05000000000000000000" pitchFamily="2" charset="2"/>
              </a:rPr>
              <a:t>Pucuk</a:t>
            </a:r>
            <a:r>
              <a:rPr lang="en-ID" dirty="0">
                <a:latin typeface="+mj-lt"/>
                <a:sym typeface="Wingdings" panose="05000000000000000000" pitchFamily="2" charset="2"/>
              </a:rPr>
              <a:t> </a:t>
            </a:r>
            <a:r>
              <a:rPr lang="en-ID" dirty="0" err="1">
                <a:latin typeface="+mj-lt"/>
                <a:sym typeface="Wingdings" panose="05000000000000000000" pitchFamily="2" charset="2"/>
              </a:rPr>
              <a:t>tidak</a:t>
            </a:r>
            <a:r>
              <a:rPr lang="en-ID" dirty="0">
                <a:latin typeface="+mj-lt"/>
                <a:sym typeface="Wingdings" panose="05000000000000000000" pitchFamily="2" charset="2"/>
              </a:rPr>
              <a:t> </a:t>
            </a:r>
            <a:r>
              <a:rPr lang="en-ID" dirty="0" err="1">
                <a:latin typeface="+mj-lt"/>
                <a:sym typeface="Wingdings" panose="05000000000000000000" pitchFamily="2" charset="2"/>
              </a:rPr>
              <a:t>baik</a:t>
            </a:r>
            <a:r>
              <a:rPr lang="en-ID" dirty="0">
                <a:latin typeface="+mj-lt"/>
                <a:sym typeface="Wingdings" panose="05000000000000000000" pitchFamily="2" charset="2"/>
              </a:rPr>
              <a:t>, </a:t>
            </a:r>
            <a:r>
              <a:rPr lang="en-ID" dirty="0" err="1">
                <a:latin typeface="+mj-lt"/>
                <a:sym typeface="Wingdings" panose="05000000000000000000" pitchFamily="2" charset="2"/>
              </a:rPr>
              <a:t>pengolahan</a:t>
            </a:r>
            <a:r>
              <a:rPr lang="en-ID" dirty="0">
                <a:latin typeface="+mj-lt"/>
                <a:sym typeface="Wingdings" panose="05000000000000000000" pitchFamily="2" charset="2"/>
              </a:rPr>
              <a:t> </a:t>
            </a:r>
            <a:r>
              <a:rPr lang="en-ID" dirty="0" err="1">
                <a:latin typeface="+mj-lt"/>
                <a:sym typeface="Wingdings" panose="05000000000000000000" pitchFamily="2" charset="2"/>
              </a:rPr>
              <a:t>tidak</a:t>
            </a:r>
            <a:r>
              <a:rPr lang="en-ID" dirty="0">
                <a:latin typeface="+mj-lt"/>
                <a:sym typeface="Wingdings" panose="05000000000000000000" pitchFamily="2" charset="2"/>
              </a:rPr>
              <a:t> </a:t>
            </a:r>
            <a:r>
              <a:rPr lang="en-ID" dirty="0" err="1">
                <a:latin typeface="+mj-lt"/>
                <a:sym typeface="Wingdings" panose="05000000000000000000" pitchFamily="2" charset="2"/>
              </a:rPr>
              <a:t>baik</a:t>
            </a:r>
            <a:r>
              <a:rPr lang="en-ID" dirty="0">
                <a:latin typeface="+mj-lt"/>
                <a:sym typeface="Wingdings" panose="05000000000000000000" pitchFamily="2" charset="2"/>
              </a:rPr>
              <a:t>  </a:t>
            </a:r>
            <a:r>
              <a:rPr lang="en-ID" dirty="0" err="1">
                <a:latin typeface="+mj-lt"/>
                <a:sym typeface="Wingdings" panose="05000000000000000000" pitchFamily="2" charset="2"/>
              </a:rPr>
              <a:t>mutu</a:t>
            </a:r>
            <a:r>
              <a:rPr lang="en-ID" dirty="0">
                <a:latin typeface="+mj-lt"/>
                <a:sym typeface="Wingdings" panose="05000000000000000000" pitchFamily="2" charset="2"/>
              </a:rPr>
              <a:t> </a:t>
            </a:r>
            <a:r>
              <a:rPr lang="en-ID" dirty="0" err="1">
                <a:latin typeface="+mj-lt"/>
                <a:sym typeface="Wingdings" panose="05000000000000000000" pitchFamily="2" charset="2"/>
              </a:rPr>
              <a:t>teh</a:t>
            </a:r>
            <a:r>
              <a:rPr lang="en-ID" dirty="0">
                <a:latin typeface="+mj-lt"/>
                <a:sym typeface="Wingdings" panose="05000000000000000000" pitchFamily="2" charset="2"/>
              </a:rPr>
              <a:t> </a:t>
            </a:r>
            <a:r>
              <a:rPr lang="en-ID" dirty="0" err="1">
                <a:latin typeface="+mj-lt"/>
                <a:sym typeface="Wingdings" panose="05000000000000000000" pitchFamily="2" charset="2"/>
              </a:rPr>
              <a:t>hijau</a:t>
            </a:r>
            <a:r>
              <a:rPr lang="en-ID" dirty="0">
                <a:latin typeface="+mj-lt"/>
                <a:sym typeface="Wingdings" panose="05000000000000000000" pitchFamily="2" charset="2"/>
              </a:rPr>
              <a:t> </a:t>
            </a:r>
            <a:r>
              <a:rPr lang="en-ID" dirty="0" err="1">
                <a:latin typeface="+mj-lt"/>
                <a:sym typeface="Wingdings" panose="05000000000000000000" pitchFamily="2" charset="2"/>
              </a:rPr>
              <a:t>amat</a:t>
            </a:r>
            <a:r>
              <a:rPr lang="en-ID" dirty="0">
                <a:latin typeface="+mj-lt"/>
                <a:sym typeface="Wingdings" panose="05000000000000000000" pitchFamily="2" charset="2"/>
              </a:rPr>
              <a:t> </a:t>
            </a:r>
            <a:r>
              <a:rPr lang="en-ID" dirty="0" err="1">
                <a:latin typeface="+mj-lt"/>
                <a:sym typeface="Wingdings" panose="05000000000000000000" pitchFamily="2" charset="2"/>
              </a:rPr>
              <a:t>tidak</a:t>
            </a:r>
            <a:r>
              <a:rPr lang="en-ID" dirty="0">
                <a:latin typeface="+mj-lt"/>
                <a:sym typeface="Wingdings" panose="05000000000000000000" pitchFamily="2" charset="2"/>
              </a:rPr>
              <a:t> </a:t>
            </a:r>
            <a:r>
              <a:rPr lang="en-ID" dirty="0" err="1">
                <a:latin typeface="+mj-lt"/>
                <a:sym typeface="Wingdings" panose="05000000000000000000" pitchFamily="2" charset="2"/>
              </a:rPr>
              <a:t>baik</a:t>
            </a:r>
            <a:r>
              <a:rPr lang="en-ID" dirty="0">
                <a:latin typeface="+mj-lt"/>
                <a:sym typeface="Wingdings" panose="05000000000000000000" pitchFamily="2" charset="2"/>
              </a:rPr>
              <a:t>, </a:t>
            </a:r>
            <a:r>
              <a:rPr lang="en-ID" dirty="0" err="1">
                <a:latin typeface="+mj-lt"/>
                <a:sym typeface="Wingdings" panose="05000000000000000000" pitchFamily="2" charset="2"/>
              </a:rPr>
              <a:t>harga</a:t>
            </a:r>
            <a:r>
              <a:rPr lang="en-ID" dirty="0">
                <a:latin typeface="+mj-lt"/>
                <a:sym typeface="Wingdings" panose="05000000000000000000" pitchFamily="2" charset="2"/>
              </a:rPr>
              <a:t> </a:t>
            </a:r>
            <a:r>
              <a:rPr lang="en-ID" dirty="0" err="1">
                <a:latin typeface="+mj-lt"/>
                <a:sym typeface="Wingdings" panose="05000000000000000000" pitchFamily="2" charset="2"/>
              </a:rPr>
              <a:t>amat</a:t>
            </a:r>
            <a:r>
              <a:rPr lang="en-ID" dirty="0">
                <a:latin typeface="+mj-lt"/>
                <a:sym typeface="Wingdings" panose="05000000000000000000" pitchFamily="2" charset="2"/>
              </a:rPr>
              <a:t> </a:t>
            </a:r>
            <a:r>
              <a:rPr lang="en-ID" dirty="0" err="1">
                <a:latin typeface="+mj-lt"/>
                <a:sym typeface="Wingdings" panose="05000000000000000000" pitchFamily="2" charset="2"/>
              </a:rPr>
              <a:t>rendah</a:t>
            </a:r>
            <a:endParaRPr lang="en-ID" dirty="0">
              <a:latin typeface="+mj-lt"/>
              <a:sym typeface="Wingdings" panose="05000000000000000000" pitchFamily="2" charset="2"/>
            </a:endParaRPr>
          </a:p>
          <a:p>
            <a:pPr marL="514350" indent="-514350">
              <a:buFont typeface="+mj-lt"/>
              <a:buAutoNum type="arabicPeriod"/>
            </a:pPr>
            <a:endParaRPr lang="en-ID" dirty="0">
              <a:latin typeface="+mj-lt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 err="1">
                <a:latin typeface="+mj-lt"/>
              </a:rPr>
              <a:t>Dengan</a:t>
            </a:r>
            <a:r>
              <a:rPr lang="en-US" dirty="0">
                <a:latin typeface="+mj-lt"/>
              </a:rPr>
              <a:t> blending dan reprocessing </a:t>
            </a:r>
            <a:r>
              <a:rPr lang="en-US" dirty="0" err="1">
                <a:latin typeface="+mj-lt"/>
              </a:rPr>
              <a:t>dari</a:t>
            </a:r>
            <a:r>
              <a:rPr lang="en-US" dirty="0">
                <a:latin typeface="+mj-lt"/>
              </a:rPr>
              <a:t> ke-4 </a:t>
            </a:r>
            <a:r>
              <a:rPr lang="en-US" dirty="0" err="1">
                <a:latin typeface="+mj-lt"/>
              </a:rPr>
              <a:t>mutu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selanjutnya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bisa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dijadikan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teh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wangi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sehingga</a:t>
            </a:r>
            <a:r>
              <a:rPr lang="en-US" dirty="0">
                <a:latin typeface="+mj-lt"/>
              </a:rPr>
              <a:t> ke-4 </a:t>
            </a:r>
            <a:r>
              <a:rPr lang="en-US" dirty="0" err="1">
                <a:latin typeface="+mj-lt"/>
              </a:rPr>
              <a:t>mutu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menjadi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baur</a:t>
            </a:r>
            <a:r>
              <a:rPr lang="en-US" dirty="0">
                <a:latin typeface="+mj-lt"/>
              </a:rPr>
              <a:t> dan </a:t>
            </a:r>
            <a:r>
              <a:rPr lang="en-US" dirty="0" err="1">
                <a:latin typeface="+mj-lt"/>
              </a:rPr>
              <a:t>tidak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dikenal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lagi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kekurangannya</a:t>
            </a:r>
            <a:r>
              <a:rPr lang="en-US" dirty="0">
                <a:latin typeface="+mj-lt"/>
              </a:rPr>
              <a:t> oleh </a:t>
            </a:r>
            <a:r>
              <a:rPr lang="en-US" dirty="0" err="1">
                <a:latin typeface="+mj-lt"/>
              </a:rPr>
              <a:t>konsumen</a:t>
            </a:r>
            <a:r>
              <a:rPr lang="en-US" dirty="0">
                <a:latin typeface="+mj-lt"/>
              </a:rPr>
              <a:t>.</a:t>
            </a:r>
            <a:endParaRPr lang="en-ID" dirty="0">
              <a:latin typeface="+mj-lt"/>
            </a:endParaRPr>
          </a:p>
          <a:p>
            <a:pPr marL="0" indent="0">
              <a:buNone/>
            </a:pPr>
            <a:endParaRPr lang="en-ID" dirty="0">
              <a:latin typeface="+mj-lt"/>
            </a:endParaRPr>
          </a:p>
        </p:txBody>
      </p:sp>
      <p:pic>
        <p:nvPicPr>
          <p:cNvPr id="5122" name="Picture 2" descr="Grade Teh Hijau Berpengaruh Terhadap Total Polifenol, Rasio Rehidrasi dan  Warna Seduhan Teh">
            <a:extLst>
              <a:ext uri="{FF2B5EF4-FFF2-40B4-BE49-F238E27FC236}">
                <a16:creationId xmlns:a16="http://schemas.microsoft.com/office/drawing/2014/main" id="{0759E175-C317-4DEE-A842-B30A1AC0B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615" y="2589937"/>
            <a:ext cx="4560612" cy="187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802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97943-4348-4DA0-9034-FDACDB2B0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Mutu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Teh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Hijau</a:t>
            </a:r>
            <a:endParaRPr lang="en-ID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B424-18F9-4463-9E2B-A383A025A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97487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latin typeface="+mj-lt"/>
              </a:rPr>
              <a:t>Jenis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mutu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teh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hijau</a:t>
            </a:r>
            <a:r>
              <a:rPr lang="en-US" dirty="0">
                <a:latin typeface="+mj-lt"/>
              </a:rPr>
              <a:t>:</a:t>
            </a:r>
          </a:p>
          <a:p>
            <a:pPr marL="514350" indent="-514350">
              <a:buAutoNum type="alphaUcPeriod"/>
            </a:pPr>
            <a:r>
              <a:rPr lang="en-US" dirty="0" err="1">
                <a:latin typeface="+mj-lt"/>
              </a:rPr>
              <a:t>Mutu</a:t>
            </a:r>
            <a:r>
              <a:rPr lang="en-US" dirty="0">
                <a:latin typeface="+mj-lt"/>
              </a:rPr>
              <a:t> I (</a:t>
            </a:r>
            <a:r>
              <a:rPr lang="en-US" dirty="0" err="1">
                <a:latin typeface="+mj-lt"/>
              </a:rPr>
              <a:t>peko</a:t>
            </a:r>
            <a:r>
              <a:rPr lang="en-US" dirty="0">
                <a:latin typeface="+mj-lt"/>
              </a:rPr>
              <a:t>) 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 </a:t>
            </a:r>
            <a:r>
              <a:rPr lang="en-US" dirty="0" err="1">
                <a:latin typeface="+mj-lt"/>
                <a:sym typeface="Wingdings" panose="05000000000000000000" pitchFamily="2" charset="2"/>
              </a:rPr>
              <a:t>berasal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+mj-lt"/>
                <a:sym typeface="Wingdings" panose="05000000000000000000" pitchFamily="2" charset="2"/>
              </a:rPr>
              <a:t>dr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+mj-lt"/>
                <a:sym typeface="Wingdings" panose="05000000000000000000" pitchFamily="2" charset="2"/>
              </a:rPr>
              <a:t>petikan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+mj-lt"/>
                <a:sym typeface="Wingdings" panose="05000000000000000000" pitchFamily="2" charset="2"/>
              </a:rPr>
              <a:t>halus</a:t>
            </a:r>
            <a:endParaRPr lang="en-US" dirty="0">
              <a:latin typeface="+mj-lt"/>
              <a:sym typeface="Wingdings" panose="05000000000000000000" pitchFamily="2" charset="2"/>
            </a:endParaRPr>
          </a:p>
          <a:p>
            <a:pPr marL="514350" indent="-514350">
              <a:buAutoNum type="alphaUcPeriod"/>
            </a:pPr>
            <a:r>
              <a:rPr lang="en-US" dirty="0" err="1">
                <a:latin typeface="+mj-lt"/>
                <a:sym typeface="Wingdings" panose="05000000000000000000" pitchFamily="2" charset="2"/>
              </a:rPr>
              <a:t>Mutu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 II (</a:t>
            </a:r>
            <a:r>
              <a:rPr lang="en-US" dirty="0" err="1">
                <a:latin typeface="+mj-lt"/>
                <a:sym typeface="Wingdings" panose="05000000000000000000" pitchFamily="2" charset="2"/>
              </a:rPr>
              <a:t>jikeng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)  </a:t>
            </a:r>
            <a:r>
              <a:rPr lang="en-US" dirty="0" err="1">
                <a:latin typeface="+mj-lt"/>
                <a:sym typeface="Wingdings" panose="05000000000000000000" pitchFamily="2" charset="2"/>
              </a:rPr>
              <a:t>berasal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+mj-lt"/>
                <a:sym typeface="Wingdings" panose="05000000000000000000" pitchFamily="2" charset="2"/>
              </a:rPr>
              <a:t>dr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+mj-lt"/>
                <a:sym typeface="Wingdings" panose="05000000000000000000" pitchFamily="2" charset="2"/>
              </a:rPr>
              <a:t>petikan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+mj-lt"/>
                <a:sym typeface="Wingdings" panose="05000000000000000000" pitchFamily="2" charset="2"/>
              </a:rPr>
              <a:t>kasar</a:t>
            </a:r>
            <a:endParaRPr lang="en-US" dirty="0">
              <a:latin typeface="+mj-lt"/>
              <a:sym typeface="Wingdings" panose="05000000000000000000" pitchFamily="2" charset="2"/>
            </a:endParaRPr>
          </a:p>
          <a:p>
            <a:pPr marL="514350" indent="-514350">
              <a:buAutoNum type="alphaUcPeriod"/>
            </a:pPr>
            <a:r>
              <a:rPr lang="en-US" dirty="0" err="1">
                <a:latin typeface="+mj-lt"/>
                <a:sym typeface="Wingdings" panose="05000000000000000000" pitchFamily="2" charset="2"/>
              </a:rPr>
              <a:t>Mutu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 III (</a:t>
            </a:r>
            <a:r>
              <a:rPr lang="en-US" dirty="0" err="1">
                <a:latin typeface="+mj-lt"/>
                <a:sym typeface="Wingdings" panose="05000000000000000000" pitchFamily="2" charset="2"/>
              </a:rPr>
              <a:t>bubuk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)  </a:t>
            </a:r>
            <a:r>
              <a:rPr lang="en-US" dirty="0" err="1">
                <a:latin typeface="+mj-lt"/>
                <a:sym typeface="Wingdings" panose="05000000000000000000" pitchFamily="2" charset="2"/>
              </a:rPr>
              <a:t>berasal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+mj-lt"/>
                <a:sym typeface="Wingdings" panose="05000000000000000000" pitchFamily="2" charset="2"/>
              </a:rPr>
              <a:t>dari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+mj-lt"/>
                <a:sym typeface="Wingdings" panose="05000000000000000000" pitchFamily="2" charset="2"/>
              </a:rPr>
              <a:t>petikan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+mj-lt"/>
                <a:sym typeface="Wingdings" panose="05000000000000000000" pitchFamily="2" charset="2"/>
              </a:rPr>
              <a:t>kasar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+mj-lt"/>
                <a:sym typeface="Wingdings" panose="05000000000000000000" pitchFamily="2" charset="2"/>
              </a:rPr>
              <a:t>sekali</a:t>
            </a:r>
            <a:endParaRPr lang="en-US" dirty="0">
              <a:latin typeface="+mj-lt"/>
              <a:sym typeface="Wingdings" panose="05000000000000000000" pitchFamily="2" charset="2"/>
            </a:endParaRPr>
          </a:p>
          <a:p>
            <a:pPr marL="514350" indent="-514350">
              <a:buAutoNum type="alphaUcPeriod"/>
            </a:pPr>
            <a:r>
              <a:rPr lang="en-US" dirty="0" err="1">
                <a:latin typeface="+mj-lt"/>
                <a:sym typeface="Wingdings" panose="05000000000000000000" pitchFamily="2" charset="2"/>
              </a:rPr>
              <a:t>Mutu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 IV (</a:t>
            </a:r>
            <a:r>
              <a:rPr lang="en-US" dirty="0" err="1">
                <a:latin typeface="+mj-lt"/>
                <a:sym typeface="Wingdings" panose="05000000000000000000" pitchFamily="2" charset="2"/>
              </a:rPr>
              <a:t>tulang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)  </a:t>
            </a:r>
            <a:r>
              <a:rPr lang="en-US" dirty="0" err="1">
                <a:latin typeface="+mj-lt"/>
                <a:sym typeface="Wingdings" panose="05000000000000000000" pitchFamily="2" charset="2"/>
              </a:rPr>
              <a:t>berasal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+mj-lt"/>
                <a:sym typeface="Wingdings" panose="05000000000000000000" pitchFamily="2" charset="2"/>
              </a:rPr>
              <a:t>dari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+mj-lt"/>
                <a:sym typeface="Wingdings" panose="05000000000000000000" pitchFamily="2" charset="2"/>
              </a:rPr>
              <a:t>gagang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+mj-lt"/>
                <a:sym typeface="Wingdings" panose="05000000000000000000" pitchFamily="2" charset="2"/>
              </a:rPr>
              <a:t>pucuk</a:t>
            </a:r>
            <a:endParaRPr lang="en-ID" dirty="0">
              <a:latin typeface="+mj-lt"/>
            </a:endParaRPr>
          </a:p>
        </p:txBody>
      </p:sp>
      <p:pic>
        <p:nvPicPr>
          <p:cNvPr id="4" name="Picture 2" descr="Grade Teh Hijau Berpengaruh Terhadap Total Polifenol, Rasio Rehidrasi dan  Warna Seduhan Teh">
            <a:extLst>
              <a:ext uri="{FF2B5EF4-FFF2-40B4-BE49-F238E27FC236}">
                <a16:creationId xmlns:a16="http://schemas.microsoft.com/office/drawing/2014/main" id="{CEE00609-CE61-45D4-B08E-1B1E58C06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615" y="2589937"/>
            <a:ext cx="4560612" cy="187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506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DB234-AC95-4A04-9B07-75998C71A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PENGOLAHAN TEH WANGI</a:t>
            </a:r>
            <a:endParaRPr lang="en-ID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50" name="Picture 2" descr="12 Teh Melati Paling Enak &amp; Merk Terbaik di Indonesia 2022">
            <a:extLst>
              <a:ext uri="{FF2B5EF4-FFF2-40B4-BE49-F238E27FC236}">
                <a16:creationId xmlns:a16="http://schemas.microsoft.com/office/drawing/2014/main" id="{0FF26054-E001-444F-A533-99E9F711F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037" y="1948929"/>
            <a:ext cx="7359926" cy="490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137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5 Merk Teh Celup Terbaik Dan Terpopuler di Indonesia - Merek Bagus">
            <a:extLst>
              <a:ext uri="{FF2B5EF4-FFF2-40B4-BE49-F238E27FC236}">
                <a16:creationId xmlns:a16="http://schemas.microsoft.com/office/drawing/2014/main" id="{FB885528-32ED-42E2-B541-68302C357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773" y="1690688"/>
            <a:ext cx="5237209" cy="328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115778-2D4F-48F8-B6CB-144AE738E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Teh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Wangi</a:t>
            </a:r>
            <a:endParaRPr lang="en-ID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A687E-8AB5-42DA-A13A-09AE4691F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80652" cy="4351338"/>
          </a:xfrm>
        </p:spPr>
        <p:txBody>
          <a:bodyPr/>
          <a:lstStyle/>
          <a:p>
            <a:r>
              <a:rPr lang="en-US" dirty="0" err="1">
                <a:latin typeface="+mj-lt"/>
              </a:rPr>
              <a:t>Dibuat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dari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teh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hijau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yg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dicampur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dgn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bahan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pewangi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dari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bunga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melati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melalui</a:t>
            </a:r>
            <a:r>
              <a:rPr lang="en-US" dirty="0">
                <a:latin typeface="+mj-lt"/>
              </a:rPr>
              <a:t> proses </a:t>
            </a:r>
            <a:r>
              <a:rPr lang="en-US" dirty="0" err="1">
                <a:latin typeface="+mj-lt"/>
              </a:rPr>
              <a:t>pengolahan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tertentu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untuk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mendapatkan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citarasa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khas</a:t>
            </a:r>
            <a:r>
              <a:rPr lang="en-US" dirty="0">
                <a:latin typeface="+mj-lt"/>
              </a:rPr>
              <a:t>, di </a:t>
            </a:r>
            <a:r>
              <a:rPr lang="en-US" dirty="0" err="1">
                <a:latin typeface="+mj-lt"/>
              </a:rPr>
              <a:t>samping</a:t>
            </a:r>
            <a:r>
              <a:rPr lang="en-US" dirty="0">
                <a:latin typeface="+mj-lt"/>
              </a:rPr>
              <a:t> rasa </a:t>
            </a:r>
            <a:r>
              <a:rPr lang="en-US" dirty="0" err="1">
                <a:latin typeface="+mj-lt"/>
              </a:rPr>
              <a:t>tehnya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masih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tetap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ada</a:t>
            </a:r>
            <a:endParaRPr lang="en-US" dirty="0">
              <a:latin typeface="+mj-lt"/>
            </a:endParaRPr>
          </a:p>
          <a:p>
            <a:r>
              <a:rPr lang="en-US" dirty="0" err="1">
                <a:latin typeface="+mj-lt"/>
              </a:rPr>
              <a:t>Pewangi</a:t>
            </a:r>
            <a:r>
              <a:rPr lang="en-US" dirty="0">
                <a:latin typeface="+mj-lt"/>
              </a:rPr>
              <a:t>: </a:t>
            </a:r>
            <a:r>
              <a:rPr lang="en-US" dirty="0" err="1">
                <a:latin typeface="+mj-lt"/>
              </a:rPr>
              <a:t>melati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melati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gambir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pacar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cina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vanila</a:t>
            </a:r>
            <a:endParaRPr lang="en-ID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589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890AE-98E1-4EC2-903E-86E7E4307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Teh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Wangi</a:t>
            </a:r>
            <a:endParaRPr lang="en-ID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30EA5-A708-43AF-9A37-6782AB9B9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28861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>
                <a:latin typeface="+mj-lt"/>
              </a:rPr>
              <a:t>Prinsip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pengolahan</a:t>
            </a:r>
            <a:r>
              <a:rPr lang="en-US" dirty="0">
                <a:latin typeface="+mj-lt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Proses </a:t>
            </a:r>
            <a:r>
              <a:rPr lang="en-US" dirty="0" err="1">
                <a:latin typeface="+mj-lt"/>
              </a:rPr>
              <a:t>penyerapan</a:t>
            </a:r>
            <a:r>
              <a:rPr lang="en-US" dirty="0">
                <a:latin typeface="+mj-lt"/>
              </a:rPr>
              <a:t> aroma </a:t>
            </a:r>
            <a:r>
              <a:rPr lang="en-US" dirty="0" err="1">
                <a:latin typeface="+mj-lt"/>
              </a:rPr>
              <a:t>bunga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dalam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teh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hijau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secara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maksimal</a:t>
            </a:r>
            <a:r>
              <a:rPr lang="en-US" dirty="0">
                <a:latin typeface="+mj-lt"/>
              </a:rPr>
              <a:t> agar </a:t>
            </a:r>
            <a:r>
              <a:rPr lang="en-US" dirty="0" err="1">
                <a:latin typeface="+mj-lt"/>
              </a:rPr>
              <a:t>hasil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yg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diperoleh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bermutu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tinggi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 err="1">
                <a:latin typeface="+mj-lt"/>
              </a:rPr>
              <a:t>Bahan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dasar</a:t>
            </a:r>
            <a:r>
              <a:rPr lang="en-US" dirty="0">
                <a:latin typeface="+mj-lt"/>
              </a:rPr>
              <a:t>:</a:t>
            </a:r>
          </a:p>
          <a:p>
            <a:r>
              <a:rPr lang="en-US" dirty="0" err="1">
                <a:latin typeface="+mj-lt"/>
              </a:rPr>
              <a:t>Teh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hijau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kehitaman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yg</a:t>
            </a:r>
            <a:r>
              <a:rPr lang="en-US" dirty="0">
                <a:latin typeface="+mj-lt"/>
              </a:rPr>
              <a:t> bright</a:t>
            </a:r>
          </a:p>
          <a:p>
            <a:r>
              <a:rPr lang="en-US" dirty="0" err="1">
                <a:latin typeface="+mj-lt"/>
              </a:rPr>
              <a:t>Tergulung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Rasa </a:t>
            </a:r>
            <a:r>
              <a:rPr lang="en-US" dirty="0" err="1">
                <a:latin typeface="+mj-lt"/>
              </a:rPr>
              <a:t>pahit</a:t>
            </a:r>
            <a:r>
              <a:rPr lang="en-US" dirty="0">
                <a:latin typeface="+mj-lt"/>
              </a:rPr>
              <a:t>, sepat, </a:t>
            </a:r>
            <a:r>
              <a:rPr lang="en-US" dirty="0" err="1">
                <a:latin typeface="+mj-lt"/>
              </a:rPr>
              <a:t>segar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kuat</a:t>
            </a:r>
            <a:endParaRPr lang="en-US" dirty="0">
              <a:latin typeface="+mj-lt"/>
            </a:endParaRPr>
          </a:p>
          <a:p>
            <a:r>
              <a:rPr lang="en-US" dirty="0" err="1">
                <a:latin typeface="+mj-lt"/>
              </a:rPr>
              <a:t>Dapat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menyerap</a:t>
            </a:r>
            <a:r>
              <a:rPr lang="en-US" dirty="0">
                <a:latin typeface="+mj-lt"/>
              </a:rPr>
              <a:t> aroma </a:t>
            </a:r>
            <a:r>
              <a:rPr lang="en-US" dirty="0" err="1">
                <a:latin typeface="+mj-lt"/>
              </a:rPr>
              <a:t>bunga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Kadar air </a:t>
            </a:r>
            <a:r>
              <a:rPr lang="en-US" dirty="0" err="1">
                <a:latin typeface="+mj-lt"/>
              </a:rPr>
              <a:t>maksimal</a:t>
            </a:r>
            <a:r>
              <a:rPr lang="en-US" dirty="0">
                <a:latin typeface="+mj-lt"/>
              </a:rPr>
              <a:t> 10%</a:t>
            </a:r>
            <a:endParaRPr lang="en-ID" dirty="0">
              <a:latin typeface="+mj-lt"/>
            </a:endParaRPr>
          </a:p>
        </p:txBody>
      </p:sp>
      <p:pic>
        <p:nvPicPr>
          <p:cNvPr id="8198" name="Picture 6" descr="Teh Celup Ternyata Bisa Menyehatkan Mata, Begini Cara Pemakaiannya - Semua  Halaman - Bolastylo.bolasport.com">
            <a:extLst>
              <a:ext uri="{FF2B5EF4-FFF2-40B4-BE49-F238E27FC236}">
                <a16:creationId xmlns:a16="http://schemas.microsoft.com/office/drawing/2014/main" id="{FF459878-702C-4441-852C-A1ED88CEB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882" y="2285999"/>
            <a:ext cx="5098775" cy="339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122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AD577A-E5F1-44F9-BCC4-77FE28085B73}"/>
              </a:ext>
            </a:extLst>
          </p:cNvPr>
          <p:cNvSpPr/>
          <p:nvPr/>
        </p:nvSpPr>
        <p:spPr>
          <a:xfrm>
            <a:off x="1239078" y="1"/>
            <a:ext cx="9713843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75C33B-6DD5-4D95-8247-522E02090593}"/>
              </a:ext>
            </a:extLst>
          </p:cNvPr>
          <p:cNvSpPr txBox="1"/>
          <p:nvPr/>
        </p:nvSpPr>
        <p:spPr>
          <a:xfrm>
            <a:off x="5333999" y="225286"/>
            <a:ext cx="1113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err="1"/>
              <a:t>Pucuk</a:t>
            </a:r>
            <a:r>
              <a:rPr lang="en-US" u="sng" dirty="0"/>
              <a:t> </a:t>
            </a:r>
            <a:r>
              <a:rPr lang="en-US" u="sng" dirty="0" err="1"/>
              <a:t>teh</a:t>
            </a:r>
            <a:endParaRPr lang="en-US" u="sng" dirty="0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D40C2805-C163-4152-A9C9-62996F72383E}"/>
              </a:ext>
            </a:extLst>
          </p:cNvPr>
          <p:cNvSpPr/>
          <p:nvPr/>
        </p:nvSpPr>
        <p:spPr>
          <a:xfrm>
            <a:off x="5784574" y="594618"/>
            <a:ext cx="172278" cy="369332"/>
          </a:xfrm>
          <a:prstGeom prst="downArrow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BE27833-7539-40C5-A9E5-A45FCC85C956}"/>
              </a:ext>
            </a:extLst>
          </p:cNvPr>
          <p:cNvSpPr/>
          <p:nvPr/>
        </p:nvSpPr>
        <p:spPr>
          <a:xfrm>
            <a:off x="4962939" y="1047786"/>
            <a:ext cx="1855304" cy="369332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Pelayuan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D06C3513-ED82-4D4E-9CCA-1BFA54B05F01}"/>
              </a:ext>
            </a:extLst>
          </p:cNvPr>
          <p:cNvSpPr/>
          <p:nvPr/>
        </p:nvSpPr>
        <p:spPr>
          <a:xfrm>
            <a:off x="5764698" y="1462640"/>
            <a:ext cx="172278" cy="369332"/>
          </a:xfrm>
          <a:prstGeom prst="downArrow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6892898-EA0A-46FA-BC92-DB38510F5804}"/>
              </a:ext>
            </a:extLst>
          </p:cNvPr>
          <p:cNvSpPr/>
          <p:nvPr/>
        </p:nvSpPr>
        <p:spPr>
          <a:xfrm>
            <a:off x="4356653" y="1904285"/>
            <a:ext cx="3067876" cy="369332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Penggulungan</a:t>
            </a:r>
            <a:r>
              <a:rPr lang="en-US" dirty="0">
                <a:solidFill>
                  <a:schemeClr val="tx1"/>
                </a:solidFill>
              </a:rPr>
              <a:t>/ </a:t>
            </a:r>
            <a:r>
              <a:rPr lang="en-US" dirty="0" err="1">
                <a:solidFill>
                  <a:schemeClr val="tx1"/>
                </a:solidFill>
              </a:rPr>
              <a:t>penggilingan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C804A83A-C5D2-4676-8961-94318C1D67A1}"/>
              </a:ext>
            </a:extLst>
          </p:cNvPr>
          <p:cNvSpPr/>
          <p:nvPr/>
        </p:nvSpPr>
        <p:spPr>
          <a:xfrm>
            <a:off x="5751445" y="2310773"/>
            <a:ext cx="172278" cy="369332"/>
          </a:xfrm>
          <a:prstGeom prst="downArrow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5830500-D416-4CC7-A854-21DD7DA79FF1}"/>
              </a:ext>
            </a:extLst>
          </p:cNvPr>
          <p:cNvSpPr/>
          <p:nvPr/>
        </p:nvSpPr>
        <p:spPr>
          <a:xfrm>
            <a:off x="4061792" y="2726164"/>
            <a:ext cx="3594651" cy="369332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Pengeringan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pertama</a:t>
            </a:r>
            <a:r>
              <a:rPr lang="en-US" dirty="0">
                <a:solidFill>
                  <a:schemeClr val="tx1"/>
                </a:solidFill>
              </a:rPr>
              <a:t> (ECP dryer)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9017EB99-7C8E-4B49-BC93-208619978215}"/>
              </a:ext>
            </a:extLst>
          </p:cNvPr>
          <p:cNvSpPr/>
          <p:nvPr/>
        </p:nvSpPr>
        <p:spPr>
          <a:xfrm>
            <a:off x="5771322" y="3170429"/>
            <a:ext cx="172278" cy="369332"/>
          </a:xfrm>
          <a:prstGeom prst="downArrow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B438ED1-1BBD-4377-AA69-07C2E1EF6F0C}"/>
              </a:ext>
            </a:extLst>
          </p:cNvPr>
          <p:cNvSpPr/>
          <p:nvPr/>
        </p:nvSpPr>
        <p:spPr>
          <a:xfrm>
            <a:off x="4061792" y="3623597"/>
            <a:ext cx="3594651" cy="369332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Pengeringan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kedua</a:t>
            </a:r>
            <a:r>
              <a:rPr lang="en-US" dirty="0">
                <a:solidFill>
                  <a:schemeClr val="tx1"/>
                </a:solidFill>
              </a:rPr>
              <a:t> (rotary dryer)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C19025D5-0AF8-4581-8C37-32222AD8EA2F}"/>
              </a:ext>
            </a:extLst>
          </p:cNvPr>
          <p:cNvSpPr/>
          <p:nvPr/>
        </p:nvSpPr>
        <p:spPr>
          <a:xfrm>
            <a:off x="5784574" y="4067241"/>
            <a:ext cx="172278" cy="369332"/>
          </a:xfrm>
          <a:prstGeom prst="downArrow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8A74F3A-A9C4-47BE-8D09-291D10DC25D9}"/>
              </a:ext>
            </a:extLst>
          </p:cNvPr>
          <p:cNvSpPr/>
          <p:nvPr/>
        </p:nvSpPr>
        <p:spPr>
          <a:xfrm>
            <a:off x="4519317" y="4520409"/>
            <a:ext cx="2713054" cy="369332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Sortasi</a:t>
            </a:r>
            <a:r>
              <a:rPr lang="en-US" dirty="0">
                <a:solidFill>
                  <a:schemeClr val="tx1"/>
                </a:solidFill>
              </a:rPr>
              <a:t> dan </a:t>
            </a:r>
            <a:r>
              <a:rPr lang="en-US" dirty="0" err="1">
                <a:solidFill>
                  <a:schemeClr val="tx1"/>
                </a:solidFill>
              </a:rPr>
              <a:t>pengepakan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E2E34BF0-5CC9-46D8-A92E-6FB32007D6CF}"/>
              </a:ext>
            </a:extLst>
          </p:cNvPr>
          <p:cNvSpPr/>
          <p:nvPr/>
        </p:nvSpPr>
        <p:spPr>
          <a:xfrm>
            <a:off x="5765024" y="4904979"/>
            <a:ext cx="172278" cy="369332"/>
          </a:xfrm>
          <a:prstGeom prst="downArrow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E72477B-BF9F-4559-BDD7-0D98C0458CAF}"/>
              </a:ext>
            </a:extLst>
          </p:cNvPr>
          <p:cNvSpPr/>
          <p:nvPr/>
        </p:nvSpPr>
        <p:spPr>
          <a:xfrm>
            <a:off x="4518990" y="5390464"/>
            <a:ext cx="2713054" cy="3693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>
                <a:solidFill>
                  <a:schemeClr val="tx1"/>
                </a:solidFill>
              </a:rPr>
              <a:t>Teh</a:t>
            </a:r>
            <a:r>
              <a:rPr lang="en-US" u="sng" dirty="0">
                <a:solidFill>
                  <a:schemeClr val="tx1"/>
                </a:solidFill>
              </a:rPr>
              <a:t> </a:t>
            </a:r>
            <a:r>
              <a:rPr lang="en-US" u="sng" dirty="0" err="1">
                <a:solidFill>
                  <a:schemeClr val="tx1"/>
                </a:solidFill>
              </a:rPr>
              <a:t>hijau</a:t>
            </a:r>
            <a:r>
              <a:rPr lang="en-US" u="sng" dirty="0">
                <a:solidFill>
                  <a:schemeClr val="tx1"/>
                </a:solidFill>
              </a:rPr>
              <a:t> </a:t>
            </a:r>
            <a:r>
              <a:rPr lang="en-US" u="sng" dirty="0" err="1">
                <a:solidFill>
                  <a:schemeClr val="tx1"/>
                </a:solidFill>
              </a:rPr>
              <a:t>dalam</a:t>
            </a:r>
            <a:r>
              <a:rPr lang="en-US" u="sng" dirty="0">
                <a:solidFill>
                  <a:schemeClr val="tx1"/>
                </a:solidFill>
              </a:rPr>
              <a:t> </a:t>
            </a:r>
            <a:r>
              <a:rPr lang="en-US" u="sng" dirty="0" err="1">
                <a:solidFill>
                  <a:schemeClr val="tx1"/>
                </a:solidFill>
              </a:rPr>
              <a:t>kemasan</a:t>
            </a: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146A99-6C43-448F-91DB-1B573CCEAAF0}"/>
              </a:ext>
            </a:extLst>
          </p:cNvPr>
          <p:cNvSpPr/>
          <p:nvPr/>
        </p:nvSpPr>
        <p:spPr>
          <a:xfrm>
            <a:off x="1239078" y="0"/>
            <a:ext cx="9713843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D9D170-9E00-427D-AF1A-2B3D08ADBA11}"/>
              </a:ext>
            </a:extLst>
          </p:cNvPr>
          <p:cNvSpPr txBox="1"/>
          <p:nvPr/>
        </p:nvSpPr>
        <p:spPr>
          <a:xfrm>
            <a:off x="5373755" y="225285"/>
            <a:ext cx="1028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err="1"/>
              <a:t>Teh</a:t>
            </a:r>
            <a:r>
              <a:rPr lang="en-US" u="sng" dirty="0"/>
              <a:t> </a:t>
            </a:r>
            <a:r>
              <a:rPr lang="en-US" u="sng" dirty="0" err="1"/>
              <a:t>hijau</a:t>
            </a:r>
            <a:endParaRPr lang="en-US" u="sng" dirty="0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FC53312C-9400-40EE-AFC4-03BDD96B1B81}"/>
              </a:ext>
            </a:extLst>
          </p:cNvPr>
          <p:cNvSpPr/>
          <p:nvPr/>
        </p:nvSpPr>
        <p:spPr>
          <a:xfrm>
            <a:off x="5784574" y="594617"/>
            <a:ext cx="172278" cy="369332"/>
          </a:xfrm>
          <a:prstGeom prst="downArrow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917C3D6-9A02-4FC8-8705-0CB729379AF9}"/>
              </a:ext>
            </a:extLst>
          </p:cNvPr>
          <p:cNvSpPr/>
          <p:nvPr/>
        </p:nvSpPr>
        <p:spPr>
          <a:xfrm>
            <a:off x="4962939" y="1047785"/>
            <a:ext cx="1855304" cy="369332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Penggosongan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DF4E2296-E590-4842-80C6-DA1086C7A350}"/>
              </a:ext>
            </a:extLst>
          </p:cNvPr>
          <p:cNvSpPr/>
          <p:nvPr/>
        </p:nvSpPr>
        <p:spPr>
          <a:xfrm>
            <a:off x="5764698" y="1462639"/>
            <a:ext cx="172278" cy="369332"/>
          </a:xfrm>
          <a:prstGeom prst="downArrow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8C01FB4-367B-4F4C-8196-BE3D947D2E9A}"/>
              </a:ext>
            </a:extLst>
          </p:cNvPr>
          <p:cNvSpPr/>
          <p:nvPr/>
        </p:nvSpPr>
        <p:spPr>
          <a:xfrm>
            <a:off x="4356653" y="1904284"/>
            <a:ext cx="3067876" cy="369332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Pelembaban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D2C91D4E-6DE4-4FE9-9852-008422459C2A}"/>
              </a:ext>
            </a:extLst>
          </p:cNvPr>
          <p:cNvSpPr/>
          <p:nvPr/>
        </p:nvSpPr>
        <p:spPr>
          <a:xfrm>
            <a:off x="5751445" y="2310772"/>
            <a:ext cx="172278" cy="369332"/>
          </a:xfrm>
          <a:prstGeom prst="downArrow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61D775B-35B6-491F-B49D-6EB4B0C820DE}"/>
              </a:ext>
            </a:extLst>
          </p:cNvPr>
          <p:cNvSpPr/>
          <p:nvPr/>
        </p:nvSpPr>
        <p:spPr>
          <a:xfrm>
            <a:off x="4061792" y="2726163"/>
            <a:ext cx="3594651" cy="369332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Pewangian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F7338B61-4972-4AF2-A43A-31FC00F80618}"/>
              </a:ext>
            </a:extLst>
          </p:cNvPr>
          <p:cNvSpPr/>
          <p:nvPr/>
        </p:nvSpPr>
        <p:spPr>
          <a:xfrm>
            <a:off x="5771322" y="3170428"/>
            <a:ext cx="172278" cy="369332"/>
          </a:xfrm>
          <a:prstGeom prst="downArrow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24C9DE1-9450-4DCB-86DA-8D9DF6F33B04}"/>
              </a:ext>
            </a:extLst>
          </p:cNvPr>
          <p:cNvSpPr/>
          <p:nvPr/>
        </p:nvSpPr>
        <p:spPr>
          <a:xfrm>
            <a:off x="4061792" y="3623596"/>
            <a:ext cx="3594651" cy="369332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Pengeringan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B244485B-B4FC-453E-A43B-4D75BD0A7F06}"/>
              </a:ext>
            </a:extLst>
          </p:cNvPr>
          <p:cNvSpPr/>
          <p:nvPr/>
        </p:nvSpPr>
        <p:spPr>
          <a:xfrm>
            <a:off x="5784574" y="4052003"/>
            <a:ext cx="172278" cy="369332"/>
          </a:xfrm>
          <a:prstGeom prst="downArrow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356EFCD-E6B1-4BB7-8BFE-3D5C34372BB1}"/>
              </a:ext>
            </a:extLst>
          </p:cNvPr>
          <p:cNvSpPr/>
          <p:nvPr/>
        </p:nvSpPr>
        <p:spPr>
          <a:xfrm>
            <a:off x="4531311" y="4516984"/>
            <a:ext cx="2713054" cy="3693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>
                <a:solidFill>
                  <a:schemeClr val="tx1"/>
                </a:solidFill>
              </a:rPr>
              <a:t>Teh</a:t>
            </a:r>
            <a:r>
              <a:rPr lang="en-US" u="sng" dirty="0">
                <a:solidFill>
                  <a:schemeClr val="tx1"/>
                </a:solidFill>
              </a:rPr>
              <a:t> </a:t>
            </a:r>
            <a:r>
              <a:rPr lang="en-US" u="sng" dirty="0" err="1">
                <a:solidFill>
                  <a:schemeClr val="tx1"/>
                </a:solidFill>
              </a:rPr>
              <a:t>wangi</a:t>
            </a:r>
            <a:endParaRPr lang="en-US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434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76942-EB50-467E-9BE9-38F5358BD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PROSES PENGOLAHAN TEH HIJAU</a:t>
            </a:r>
            <a:endParaRPr lang="en-ID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6" name="Picture 2" descr="Jaga Kesehatan Hati dengan Minum Teh Hijau - Info Sehat Klikdokter.com">
            <a:extLst>
              <a:ext uri="{FF2B5EF4-FFF2-40B4-BE49-F238E27FC236}">
                <a16:creationId xmlns:a16="http://schemas.microsoft.com/office/drawing/2014/main" id="{7488BDE0-97B7-48F8-A41D-B0C2CCD34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291" y="2212078"/>
            <a:ext cx="8259417" cy="464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193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65B67-45CD-4F8C-A5E6-67B2C805A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PENGENDALIAN MUTU TEH</a:t>
            </a:r>
            <a:endParaRPr lang="en-ID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074" name="Picture 2" descr="Jenis Teh dan Morfologinya Halaman all - Kompas.com">
            <a:extLst>
              <a:ext uri="{FF2B5EF4-FFF2-40B4-BE49-F238E27FC236}">
                <a16:creationId xmlns:a16="http://schemas.microsoft.com/office/drawing/2014/main" id="{3A7BA8ED-C04C-4780-BCA8-F09015486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647" y="1730375"/>
            <a:ext cx="71437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45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1 I. PENDAHULUAN 1.1 Latar Belakang Pengalaman kerja praktek mahasiswa  (PKPM) merupakan salah satu kegiatan akademik di bidang">
            <a:extLst>
              <a:ext uri="{FF2B5EF4-FFF2-40B4-BE49-F238E27FC236}">
                <a16:creationId xmlns:a16="http://schemas.microsoft.com/office/drawing/2014/main" id="{9A3C7246-4229-4673-900E-304FD9C1D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784" y="2312641"/>
            <a:ext cx="4271216" cy="239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4C5688-348D-4715-8BBB-08FA2E222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Bahan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dasar</a:t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1.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Halus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kasar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petikan</a:t>
            </a:r>
            <a:endParaRPr lang="en-ID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7F328-AE41-4705-8FB9-E4742C6D5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89035" cy="4351338"/>
          </a:xfrm>
        </p:spPr>
        <p:txBody>
          <a:bodyPr/>
          <a:lstStyle/>
          <a:p>
            <a:endParaRPr lang="en-US" dirty="0">
              <a:latin typeface="+mj-lt"/>
            </a:endParaRPr>
          </a:p>
          <a:p>
            <a:r>
              <a:rPr lang="en-US" dirty="0" err="1">
                <a:latin typeface="+mj-lt"/>
              </a:rPr>
              <a:t>Analisis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daun</a:t>
            </a:r>
            <a:r>
              <a:rPr lang="en-US" dirty="0">
                <a:latin typeface="+mj-lt"/>
              </a:rPr>
              <a:t>/ </a:t>
            </a:r>
            <a:r>
              <a:rPr lang="en-US" dirty="0" err="1">
                <a:latin typeface="+mj-lt"/>
              </a:rPr>
              <a:t>analisis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petik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dilakukan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dengan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menggolongkan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pucuk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menurut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macamnya</a:t>
            </a:r>
            <a:endParaRPr lang="en-US" dirty="0">
              <a:latin typeface="+mj-lt"/>
            </a:endParaRPr>
          </a:p>
          <a:p>
            <a:r>
              <a:rPr lang="en-US" dirty="0" err="1">
                <a:latin typeface="+mj-lt"/>
              </a:rPr>
              <a:t>Jenis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petikan</a:t>
            </a:r>
            <a:r>
              <a:rPr lang="en-US" dirty="0">
                <a:latin typeface="+mj-lt"/>
              </a:rPr>
              <a:t>: </a:t>
            </a:r>
            <a:r>
              <a:rPr lang="en-US" dirty="0" err="1">
                <a:latin typeface="+mj-lt"/>
              </a:rPr>
              <a:t>halus</a:t>
            </a:r>
            <a:r>
              <a:rPr lang="en-US" dirty="0">
                <a:latin typeface="+mj-lt"/>
              </a:rPr>
              <a:t>, medium, </a:t>
            </a:r>
            <a:r>
              <a:rPr lang="en-US" dirty="0" err="1">
                <a:latin typeface="+mj-lt"/>
              </a:rPr>
              <a:t>kasar</a:t>
            </a:r>
            <a:r>
              <a:rPr lang="en-ID" dirty="0">
                <a:latin typeface="+mj-lt"/>
              </a:rPr>
              <a:t>, </a:t>
            </a:r>
            <a:r>
              <a:rPr lang="en-ID" dirty="0" err="1">
                <a:latin typeface="+mj-lt"/>
              </a:rPr>
              <a:t>petikan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halus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yg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terlalu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tua</a:t>
            </a:r>
            <a:r>
              <a:rPr lang="en-ID" dirty="0">
                <a:latin typeface="+mj-lt"/>
              </a:rPr>
              <a:t>, </a:t>
            </a:r>
            <a:r>
              <a:rPr lang="en-ID" dirty="0" err="1">
                <a:latin typeface="+mj-lt"/>
              </a:rPr>
              <a:t>petikan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halus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yg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terlalu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muda</a:t>
            </a:r>
            <a:r>
              <a:rPr lang="en-ID" dirty="0">
                <a:latin typeface="+mj-lt"/>
              </a:rPr>
              <a:t>, </a:t>
            </a:r>
            <a:r>
              <a:rPr lang="en-ID" dirty="0" err="1">
                <a:latin typeface="+mj-lt"/>
              </a:rPr>
              <a:t>dst</a:t>
            </a:r>
            <a:r>
              <a:rPr lang="en-ID" dirty="0">
                <a:latin typeface="+mj-lt"/>
              </a:rPr>
              <a:t>.</a:t>
            </a:r>
          </a:p>
          <a:p>
            <a:r>
              <a:rPr lang="en-ID" dirty="0" err="1">
                <a:latin typeface="+mj-lt"/>
              </a:rPr>
              <a:t>Bila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dikaitkan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dgn</a:t>
            </a:r>
            <a:r>
              <a:rPr lang="en-ID" dirty="0">
                <a:latin typeface="+mj-lt"/>
              </a:rPr>
              <a:t> proses, </a:t>
            </a:r>
            <a:r>
              <a:rPr lang="en-ID" dirty="0" err="1">
                <a:latin typeface="+mj-lt"/>
              </a:rPr>
              <a:t>halus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kasarnya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berhubungan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erat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dengan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sifat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dalam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daun</a:t>
            </a:r>
            <a:r>
              <a:rPr lang="en-ID" dirty="0">
                <a:latin typeface="+mj-lt"/>
              </a:rPr>
              <a:t> dan </a:t>
            </a:r>
            <a:r>
              <a:rPr lang="en-ID" dirty="0" err="1">
                <a:latin typeface="+mj-lt"/>
              </a:rPr>
              <a:t>sifat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fisiknya</a:t>
            </a:r>
            <a:endParaRPr lang="en-ID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9663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ABAA7-2651-4A30-BCE2-93FC85315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Bahan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dasar</a:t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2. Tingkat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kerusakan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daun</a:t>
            </a:r>
            <a:endParaRPr lang="en-ID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6BCC0-B7BA-4CD3-B069-198BED7FD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51783" cy="4351338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 err="1">
                <a:latin typeface="+mj-lt"/>
              </a:rPr>
              <a:t>Kerusakan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daun</a:t>
            </a:r>
            <a:r>
              <a:rPr lang="en-US" dirty="0">
                <a:latin typeface="+mj-lt"/>
              </a:rPr>
              <a:t>:</a:t>
            </a:r>
          </a:p>
          <a:p>
            <a:r>
              <a:rPr lang="en-US" dirty="0" err="1">
                <a:latin typeface="+mj-lt"/>
              </a:rPr>
              <a:t>Pelipatan</a:t>
            </a:r>
            <a:endParaRPr lang="en-US" dirty="0">
              <a:latin typeface="+mj-lt"/>
            </a:endParaRPr>
          </a:p>
          <a:p>
            <a:r>
              <a:rPr lang="en-US" dirty="0" err="1">
                <a:latin typeface="+mj-lt"/>
              </a:rPr>
              <a:t>Penekanan</a:t>
            </a:r>
            <a:endParaRPr lang="en-US" dirty="0">
              <a:latin typeface="+mj-lt"/>
            </a:endParaRPr>
          </a:p>
          <a:p>
            <a:r>
              <a:rPr lang="en-US" dirty="0" err="1">
                <a:latin typeface="+mj-lt"/>
              </a:rPr>
              <a:t>Pergesekan</a:t>
            </a:r>
            <a:endParaRPr lang="en-US" dirty="0">
              <a:latin typeface="+mj-lt"/>
            </a:endParaRPr>
          </a:p>
          <a:p>
            <a:r>
              <a:rPr lang="en-US" dirty="0" err="1">
                <a:latin typeface="+mj-lt"/>
              </a:rPr>
              <a:t>Panasnya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daun</a:t>
            </a:r>
            <a:r>
              <a:rPr lang="en-US" dirty="0">
                <a:latin typeface="+mj-lt"/>
              </a:rPr>
              <a:t>/ </a:t>
            </a:r>
            <a:r>
              <a:rPr lang="en-US" dirty="0" err="1">
                <a:latin typeface="+mj-lt"/>
              </a:rPr>
              <a:t>pemeraman</a:t>
            </a:r>
            <a:endParaRPr lang="en-ID" dirty="0">
              <a:latin typeface="+mj-lt"/>
            </a:endParaRPr>
          </a:p>
        </p:txBody>
      </p:sp>
      <p:pic>
        <p:nvPicPr>
          <p:cNvPr id="10244" name="Picture 4" descr="Biaya Terendah Daun Teh Hijau Kering Dari Iwan Nam / (whatsapp: + 84 845  639 639) - Buy Teh Hijau,Daun Teh,Ekstrak Daun Teh Hijau Product on  Alibaba.com">
            <a:extLst>
              <a:ext uri="{FF2B5EF4-FFF2-40B4-BE49-F238E27FC236}">
                <a16:creationId xmlns:a16="http://schemas.microsoft.com/office/drawing/2014/main" id="{80A9031E-0F86-4316-B4BC-A6BB93204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285" y="1825625"/>
            <a:ext cx="3952875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976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7BE65-5AA4-47F4-8D23-A5D02B3E2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Pemeriksaan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hasil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antara</a:t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1. Hasil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pelayuan</a:t>
            </a:r>
            <a:endParaRPr lang="en-ID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4B54D-37F6-4148-AF6B-08E88EE7C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Dasar: </a:t>
            </a:r>
            <a:r>
              <a:rPr lang="en-US" dirty="0" err="1">
                <a:latin typeface="+mj-lt"/>
              </a:rPr>
              <a:t>pengurangan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berat</a:t>
            </a:r>
            <a:endParaRPr lang="en-US" dirty="0">
              <a:latin typeface="+mj-lt"/>
            </a:endParaRPr>
          </a:p>
          <a:p>
            <a:r>
              <a:rPr lang="en-US" dirty="0" err="1">
                <a:latin typeface="+mj-lt"/>
              </a:rPr>
              <a:t>Pedoman</a:t>
            </a:r>
            <a:r>
              <a:rPr lang="en-US" dirty="0">
                <a:latin typeface="+mj-lt"/>
              </a:rPr>
              <a:t>: L/K = 2.1 – 2.3</a:t>
            </a:r>
          </a:p>
          <a:p>
            <a:r>
              <a:rPr lang="en-US" dirty="0" err="1">
                <a:latin typeface="+mj-lt"/>
              </a:rPr>
              <a:t>Layu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berkaitan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dgn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sifat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fisik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daun</a:t>
            </a:r>
            <a:r>
              <a:rPr lang="en-US" dirty="0">
                <a:latin typeface="+mj-lt"/>
              </a:rPr>
              <a:t> (</a:t>
            </a:r>
            <a:r>
              <a:rPr lang="en-US" dirty="0" err="1">
                <a:latin typeface="+mj-lt"/>
              </a:rPr>
              <a:t>kelemasan</a:t>
            </a:r>
            <a:r>
              <a:rPr lang="en-US" dirty="0">
                <a:latin typeface="+mj-lt"/>
              </a:rPr>
              <a:t> dan </a:t>
            </a:r>
            <a:r>
              <a:rPr lang="en-US" dirty="0" err="1">
                <a:latin typeface="+mj-lt"/>
              </a:rPr>
              <a:t>kepekatan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cairan</a:t>
            </a:r>
            <a:r>
              <a:rPr lang="en-US" dirty="0">
                <a:latin typeface="+mj-lt"/>
              </a:rPr>
              <a:t>)</a:t>
            </a:r>
            <a:endParaRPr lang="en-ID" dirty="0">
              <a:latin typeface="+mj-lt"/>
            </a:endParaRPr>
          </a:p>
        </p:txBody>
      </p:sp>
      <p:pic>
        <p:nvPicPr>
          <p:cNvPr id="4" name="Picture 2" descr="Proses dari Daun Teh Menjadi Teh Seduh | Teh Pucuk Harum">
            <a:extLst>
              <a:ext uri="{FF2B5EF4-FFF2-40B4-BE49-F238E27FC236}">
                <a16:creationId xmlns:a16="http://schemas.microsoft.com/office/drawing/2014/main" id="{B16D51DF-AAA9-4819-AC72-C964288DD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928" y="1991276"/>
            <a:ext cx="5402801" cy="403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5995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DF1E6-CFCF-495F-B954-A68D89AF1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Pemeriksaan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hasil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antara</a:t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2. Hasil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penggulungan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dan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penggilingan</a:t>
            </a:r>
            <a:endParaRPr lang="en-ID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EF6A9-6547-4A96-A692-5A3B1C3CD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75852" cy="4351338"/>
          </a:xfrm>
        </p:spPr>
        <p:txBody>
          <a:bodyPr/>
          <a:lstStyle/>
          <a:p>
            <a:endParaRPr lang="en-US" dirty="0">
              <a:latin typeface="+mj-lt"/>
            </a:endParaRPr>
          </a:p>
          <a:p>
            <a:r>
              <a:rPr lang="en-US" dirty="0" err="1">
                <a:latin typeface="+mj-lt"/>
              </a:rPr>
              <a:t>Secara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sistematis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tidak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diperiksa</a:t>
            </a:r>
            <a:endParaRPr lang="en-US" dirty="0">
              <a:latin typeface="+mj-lt"/>
            </a:endParaRPr>
          </a:p>
          <a:p>
            <a:r>
              <a:rPr lang="en-US" dirty="0" err="1">
                <a:latin typeface="+mj-lt"/>
              </a:rPr>
              <a:t>Belum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ada</a:t>
            </a:r>
            <a:r>
              <a:rPr lang="en-US" dirty="0">
                <a:latin typeface="+mj-lt"/>
              </a:rPr>
              <a:t> uji </a:t>
            </a:r>
            <a:r>
              <a:rPr lang="en-US" dirty="0" err="1">
                <a:latin typeface="+mj-lt"/>
              </a:rPr>
              <a:t>tingkat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pememaran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tingkat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penggulungan</a:t>
            </a:r>
            <a:endParaRPr lang="en-ID" dirty="0">
              <a:latin typeface="+mj-lt"/>
            </a:endParaRPr>
          </a:p>
        </p:txBody>
      </p:sp>
      <p:pic>
        <p:nvPicPr>
          <p:cNvPr id="11266" name="Picture 2" descr="Berkunjung ke Pabrik Teh Wonosari Lawang, Malang - Nasirullah Sitam">
            <a:extLst>
              <a:ext uri="{FF2B5EF4-FFF2-40B4-BE49-F238E27FC236}">
                <a16:creationId xmlns:a16="http://schemas.microsoft.com/office/drawing/2014/main" id="{7AC15864-E90E-4E23-AB34-781DF8A4B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520" y="2332383"/>
            <a:ext cx="4556661" cy="298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2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F94D6-AC01-4B13-8FC4-11EFC0C6C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Pemeriksaan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hasil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antara</a:t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3. Hasil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fermentasi</a:t>
            </a:r>
            <a:endParaRPr lang="en-ID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6F126-4DCE-489F-9269-EA4EE8083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02357" cy="4351338"/>
          </a:xfrm>
        </p:spPr>
        <p:txBody>
          <a:bodyPr/>
          <a:lstStyle/>
          <a:p>
            <a:endParaRPr lang="en-US" dirty="0">
              <a:latin typeface="+mj-lt"/>
            </a:endParaRPr>
          </a:p>
          <a:p>
            <a:r>
              <a:rPr lang="en-US" dirty="0" err="1">
                <a:latin typeface="+mj-lt"/>
              </a:rPr>
              <a:t>Komponen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yg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dianalisis</a:t>
            </a:r>
            <a:r>
              <a:rPr lang="en-US" dirty="0">
                <a:latin typeface="+mj-lt"/>
              </a:rPr>
              <a:t>: </a:t>
            </a:r>
            <a:r>
              <a:rPr lang="en-US" dirty="0" err="1">
                <a:latin typeface="+mj-lt"/>
              </a:rPr>
              <a:t>warna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pegangan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bau</a:t>
            </a:r>
            <a:r>
              <a:rPr lang="en-US" dirty="0">
                <a:latin typeface="+mj-lt"/>
              </a:rPr>
              <a:t> (</a:t>
            </a:r>
            <a:r>
              <a:rPr lang="en-US" dirty="0" err="1">
                <a:latin typeface="+mj-lt"/>
              </a:rPr>
              <a:t>subjektif</a:t>
            </a:r>
            <a:r>
              <a:rPr lang="en-US" dirty="0">
                <a:latin typeface="+mj-lt"/>
              </a:rPr>
              <a:t>)</a:t>
            </a:r>
          </a:p>
          <a:p>
            <a:r>
              <a:rPr lang="en-US" dirty="0">
                <a:latin typeface="+mj-lt"/>
              </a:rPr>
              <a:t>Tingkat </a:t>
            </a:r>
            <a:r>
              <a:rPr lang="en-US" dirty="0" err="1">
                <a:latin typeface="+mj-lt"/>
              </a:rPr>
              <a:t>oksidasi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katekin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tingkat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fermentasi</a:t>
            </a:r>
            <a:r>
              <a:rPr lang="en-US" dirty="0">
                <a:latin typeface="+mj-lt"/>
              </a:rPr>
              <a:t>, dan </a:t>
            </a:r>
            <a:r>
              <a:rPr lang="en-US" dirty="0" err="1">
                <a:latin typeface="+mj-lt"/>
              </a:rPr>
              <a:t>tingkat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warna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seduhan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harus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sejalan</a:t>
            </a:r>
            <a:endParaRPr lang="en-ID" dirty="0">
              <a:latin typeface="+mj-lt"/>
            </a:endParaRPr>
          </a:p>
        </p:txBody>
      </p:sp>
      <p:pic>
        <p:nvPicPr>
          <p:cNvPr id="12290" name="Picture 2" descr="Closeup Fermentasi Daun Teh Proses Pengeringan Di Pabrik Di Sri Lanka Foto  Stok - Unduh Gambar Sekarang - iStock">
            <a:extLst>
              <a:ext uri="{FF2B5EF4-FFF2-40B4-BE49-F238E27FC236}">
                <a16:creationId xmlns:a16="http://schemas.microsoft.com/office/drawing/2014/main" id="{F36B7041-9F5C-400E-86D4-81A762D40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064025"/>
            <a:ext cx="4876800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5268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338B6-B49C-49D5-A5C3-F8A118A55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Pemeriksaan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hasil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antara</a:t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4. Hasil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pengeringan</a:t>
            </a:r>
            <a:endParaRPr lang="en-ID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0DA42-3581-40CA-8D0A-85F966A34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+mj-lt"/>
            </a:endParaRPr>
          </a:p>
          <a:p>
            <a:r>
              <a:rPr lang="en-US" dirty="0" err="1">
                <a:latin typeface="+mj-lt"/>
              </a:rPr>
              <a:t>Telah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dilakukan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secara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kuantitatif</a:t>
            </a:r>
            <a:endParaRPr lang="en-US" dirty="0">
              <a:latin typeface="+mj-lt"/>
            </a:endParaRPr>
          </a:p>
          <a:p>
            <a:r>
              <a:rPr lang="en-US" dirty="0" err="1">
                <a:latin typeface="+mj-lt"/>
              </a:rPr>
              <a:t>Alat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yg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digunakan</a:t>
            </a:r>
            <a:r>
              <a:rPr lang="en-US" dirty="0">
                <a:latin typeface="+mj-lt"/>
              </a:rPr>
              <a:t>:</a:t>
            </a:r>
          </a:p>
          <a:p>
            <a:pPr marL="514350" indent="-514350">
              <a:buAutoNum type="arabicPeriod"/>
            </a:pPr>
            <a:r>
              <a:rPr lang="en-US" dirty="0">
                <a:latin typeface="+mj-lt"/>
              </a:rPr>
              <a:t>Infrared tester</a:t>
            </a:r>
          </a:p>
          <a:p>
            <a:pPr marL="514350" indent="-514350">
              <a:buAutoNum type="arabicPeriod"/>
            </a:pPr>
            <a:r>
              <a:rPr lang="en-US" dirty="0" err="1">
                <a:latin typeface="+mj-lt"/>
              </a:rPr>
              <a:t>Brabender</a:t>
            </a:r>
            <a:r>
              <a:rPr lang="en-US" dirty="0">
                <a:latin typeface="+mj-lt"/>
              </a:rPr>
              <a:t> moisture tester</a:t>
            </a:r>
          </a:p>
          <a:p>
            <a:pPr marL="514350" indent="-514350">
              <a:buAutoNum type="arabicPeriod"/>
            </a:pPr>
            <a:r>
              <a:rPr lang="en-US" dirty="0">
                <a:latin typeface="+mj-lt"/>
              </a:rPr>
              <a:t>Aqua boy moisture tester</a:t>
            </a:r>
            <a:endParaRPr lang="en-ID" dirty="0">
              <a:latin typeface="+mj-lt"/>
            </a:endParaRPr>
          </a:p>
        </p:txBody>
      </p:sp>
      <p:pic>
        <p:nvPicPr>
          <p:cNvPr id="13314" name="Picture 2" descr="Infrared Moisture Analyzer FD-720 | 株式会社ケツト科学研究所 | KETT ELECTRIC LABORATORY">
            <a:extLst>
              <a:ext uri="{FF2B5EF4-FFF2-40B4-BE49-F238E27FC236}">
                <a16:creationId xmlns:a16="http://schemas.microsoft.com/office/drawing/2014/main" id="{7CE65F53-180D-4A0A-A788-F9651A38D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993" y="2238582"/>
            <a:ext cx="3579122" cy="357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5469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Aroma dan Kualitas Bisa Berkurang, Bagaimana Cara Menyimpan Teh yang Benar?  - Tribun Travel">
            <a:extLst>
              <a:ext uri="{FF2B5EF4-FFF2-40B4-BE49-F238E27FC236}">
                <a16:creationId xmlns:a16="http://schemas.microsoft.com/office/drawing/2014/main" id="{D33D2302-C585-4AED-AC26-AE5E722A4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172" y="3001824"/>
            <a:ext cx="66675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93FD46-64E3-4705-876F-32AF5D6F7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Pemeriksaan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hasil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sortasi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/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hasil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akhir</a:t>
            </a:r>
            <a:endParaRPr lang="en-ID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07C3E-CAB9-4EC4-AA48-1D4A65153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22843" cy="4351338"/>
          </a:xfrm>
        </p:spPr>
        <p:txBody>
          <a:bodyPr/>
          <a:lstStyle/>
          <a:p>
            <a:r>
              <a:rPr lang="en-US" dirty="0" err="1">
                <a:latin typeface="+mj-lt"/>
              </a:rPr>
              <a:t>Pemeriksaan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perimbangan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jenis</a:t>
            </a:r>
            <a:endParaRPr lang="en-US" dirty="0">
              <a:latin typeface="+mj-lt"/>
            </a:endParaRPr>
          </a:p>
          <a:p>
            <a:r>
              <a:rPr lang="en-US" dirty="0" err="1">
                <a:latin typeface="+mj-lt"/>
              </a:rPr>
              <a:t>Pemeriksaan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kemurnian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jenis</a:t>
            </a:r>
            <a:endParaRPr lang="en-US" dirty="0">
              <a:latin typeface="+mj-lt"/>
            </a:endParaRPr>
          </a:p>
          <a:p>
            <a:r>
              <a:rPr lang="en-US" dirty="0" err="1">
                <a:latin typeface="+mj-lt"/>
              </a:rPr>
              <a:t>Pemeriksaan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mutu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masing-masing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jenis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mutu</a:t>
            </a:r>
            <a:endParaRPr lang="en-ID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32501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ank you tea Images, Stock Photos &amp; Vectors | Shutterstock">
            <a:extLst>
              <a:ext uri="{FF2B5EF4-FFF2-40B4-BE49-F238E27FC236}">
                <a16:creationId xmlns:a16="http://schemas.microsoft.com/office/drawing/2014/main" id="{8598E23F-61BB-4EC0-A8B9-196F30CCB9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04"/>
          <a:stretch/>
        </p:blipFill>
        <p:spPr bwMode="auto">
          <a:xfrm>
            <a:off x="2122833" y="662609"/>
            <a:ext cx="7826354" cy="524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170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F4645-9DB3-469A-8453-482F5B285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Pengolahan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teh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hijau</a:t>
            </a:r>
            <a:endParaRPr lang="en-ID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26791-C56A-49A9-8D0A-014F6CAD5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>
                <a:latin typeface="+mj-lt"/>
              </a:rPr>
              <a:t>Proses </a:t>
            </a:r>
            <a:r>
              <a:rPr lang="en-US" dirty="0" err="1">
                <a:latin typeface="+mj-lt"/>
              </a:rPr>
              <a:t>fisik</a:t>
            </a:r>
            <a:r>
              <a:rPr lang="en-US" dirty="0">
                <a:latin typeface="+mj-lt"/>
              </a:rPr>
              <a:t> dan </a:t>
            </a:r>
            <a:r>
              <a:rPr lang="en-US" dirty="0" err="1">
                <a:latin typeface="+mj-lt"/>
              </a:rPr>
              <a:t>mekanisnya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tanpa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atau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sedikit</a:t>
            </a:r>
            <a:r>
              <a:rPr lang="en-US" dirty="0">
                <a:latin typeface="+mj-lt"/>
              </a:rPr>
              <a:t> proses </a:t>
            </a:r>
            <a:r>
              <a:rPr lang="en-US" dirty="0" err="1">
                <a:latin typeface="+mj-lt"/>
              </a:rPr>
              <a:t>oksidasi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enzimatis</a:t>
            </a:r>
            <a:r>
              <a:rPr lang="en-US" dirty="0">
                <a:latin typeface="+mj-lt"/>
              </a:rPr>
              <a:t>/</a:t>
            </a:r>
            <a:r>
              <a:rPr lang="en-US" dirty="0" err="1">
                <a:latin typeface="+mj-lt"/>
              </a:rPr>
              <a:t>fermentasi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terhadap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pucuk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teh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dengan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menggunakan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sistem</a:t>
            </a:r>
            <a:r>
              <a:rPr lang="en-US" dirty="0">
                <a:latin typeface="+mj-lt"/>
              </a:rPr>
              <a:t> panning</a:t>
            </a:r>
            <a:endParaRPr lang="en-ID" dirty="0">
              <a:latin typeface="+mj-lt"/>
            </a:endParaRPr>
          </a:p>
        </p:txBody>
      </p:sp>
      <p:pic>
        <p:nvPicPr>
          <p:cNvPr id="1026" name="Picture 2" descr="17 Manfaat Teh Hijau untuk Kesehatan, Buktikan Sendiri!">
            <a:extLst>
              <a:ext uri="{FF2B5EF4-FFF2-40B4-BE49-F238E27FC236}">
                <a16:creationId xmlns:a16="http://schemas.microsoft.com/office/drawing/2014/main" id="{2B975D0D-DE91-44B7-B08A-BCB48CED9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60" y="2579548"/>
            <a:ext cx="5464968" cy="409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576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541B9-15A4-4482-A24F-2E6538E26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Jenis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mutu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dihasilkan</a:t>
            </a:r>
            <a:endParaRPr lang="en-ID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55029-28FD-4F2A-B94C-55B7FC22C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Gun powder</a:t>
            </a:r>
          </a:p>
          <a:p>
            <a:r>
              <a:rPr lang="en-US" dirty="0">
                <a:latin typeface="+mj-lt"/>
              </a:rPr>
              <a:t>Chun </a:t>
            </a:r>
            <a:r>
              <a:rPr lang="en-US" dirty="0" err="1">
                <a:latin typeface="+mj-lt"/>
              </a:rPr>
              <a:t>mee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Sow </a:t>
            </a:r>
            <a:r>
              <a:rPr lang="en-US" dirty="0" err="1">
                <a:latin typeface="+mj-lt"/>
              </a:rPr>
              <a:t>mee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Peko</a:t>
            </a:r>
          </a:p>
          <a:p>
            <a:r>
              <a:rPr lang="en-US" dirty="0" err="1">
                <a:latin typeface="+mj-lt"/>
              </a:rPr>
              <a:t>Jikeng</a:t>
            </a:r>
            <a:endParaRPr lang="en-US" dirty="0">
              <a:latin typeface="+mj-lt"/>
            </a:endParaRPr>
          </a:p>
          <a:p>
            <a:r>
              <a:rPr lang="en-US" dirty="0" err="1">
                <a:latin typeface="+mj-lt"/>
              </a:rPr>
              <a:t>Bubuk</a:t>
            </a:r>
            <a:endParaRPr lang="en-US" dirty="0">
              <a:latin typeface="+mj-lt"/>
            </a:endParaRPr>
          </a:p>
          <a:p>
            <a:r>
              <a:rPr lang="en-US" dirty="0" err="1">
                <a:latin typeface="+mj-lt"/>
              </a:rPr>
              <a:t>Tulang</a:t>
            </a:r>
            <a:r>
              <a:rPr lang="en-US" dirty="0">
                <a:latin typeface="+mj-lt"/>
              </a:rPr>
              <a:t> </a:t>
            </a:r>
            <a:endParaRPr lang="en-ID" dirty="0">
              <a:latin typeface="+mj-lt"/>
            </a:endParaRPr>
          </a:p>
        </p:txBody>
      </p:sp>
      <p:pic>
        <p:nvPicPr>
          <p:cNvPr id="2050" name="Picture 2" descr="6 Jenis Teh dan Manfaatnya, dari Teh Hitam hingga Teh Putih - Lifestyle  Liputan6.com">
            <a:extLst>
              <a:ext uri="{FF2B5EF4-FFF2-40B4-BE49-F238E27FC236}">
                <a16:creationId xmlns:a16="http://schemas.microsoft.com/office/drawing/2014/main" id="{16245898-D118-477B-9F51-2F78D99FB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878" y="1825625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482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19B34-14A8-4362-9C8B-F1D884C8F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Prinsip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pengolahan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teh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hijau</a:t>
            </a:r>
            <a:endParaRPr lang="en-ID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C760B-2BA4-403E-A97E-843956C9F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50565" cy="4351338"/>
          </a:xfrm>
        </p:spPr>
        <p:txBody>
          <a:bodyPr/>
          <a:lstStyle/>
          <a:p>
            <a:r>
              <a:rPr lang="en-US" dirty="0" err="1">
                <a:latin typeface="+mj-lt"/>
              </a:rPr>
              <a:t>Pucuk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harus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segera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diolah</a:t>
            </a:r>
            <a:endParaRPr lang="en-US" dirty="0">
              <a:latin typeface="+mj-lt"/>
            </a:endParaRPr>
          </a:p>
          <a:p>
            <a:r>
              <a:rPr lang="en-US" dirty="0" err="1">
                <a:latin typeface="+mj-lt"/>
              </a:rPr>
              <a:t>Inaktivasi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enzim</a:t>
            </a:r>
            <a:r>
              <a:rPr lang="en-US" dirty="0">
                <a:latin typeface="+mj-lt"/>
              </a:rPr>
              <a:t> PO </a:t>
            </a:r>
            <a:r>
              <a:rPr lang="en-US" dirty="0" err="1">
                <a:latin typeface="+mj-lt"/>
              </a:rPr>
              <a:t>dilakukan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dgn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pemberian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panas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tinggi</a:t>
            </a:r>
            <a:r>
              <a:rPr lang="en-US" dirty="0">
                <a:latin typeface="+mj-lt"/>
              </a:rPr>
              <a:t> pd </a:t>
            </a:r>
            <a:r>
              <a:rPr lang="en-US" dirty="0" err="1">
                <a:latin typeface="+mj-lt"/>
              </a:rPr>
              <a:t>pelayuan</a:t>
            </a:r>
            <a:endParaRPr lang="en-US" dirty="0">
              <a:latin typeface="+mj-lt"/>
            </a:endParaRPr>
          </a:p>
          <a:p>
            <a:r>
              <a:rPr lang="en-ID" dirty="0" err="1">
                <a:latin typeface="+mj-lt"/>
              </a:rPr>
              <a:t>Pememaran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daun</a:t>
            </a:r>
            <a:r>
              <a:rPr lang="en-ID" dirty="0">
                <a:latin typeface="+mj-lt"/>
              </a:rPr>
              <a:t> dan </a:t>
            </a:r>
            <a:r>
              <a:rPr lang="en-ID" dirty="0" err="1">
                <a:latin typeface="+mj-lt"/>
              </a:rPr>
              <a:t>pemerasan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cairan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sel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dilakukan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maksimal</a:t>
            </a:r>
            <a:r>
              <a:rPr lang="en-ID" dirty="0">
                <a:latin typeface="+mj-lt"/>
              </a:rPr>
              <a:t> </a:t>
            </a:r>
          </a:p>
          <a:p>
            <a:r>
              <a:rPr lang="en-ID" dirty="0" err="1">
                <a:latin typeface="+mj-lt"/>
              </a:rPr>
              <a:t>Pemekatan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cairan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sel</a:t>
            </a:r>
            <a:r>
              <a:rPr lang="en-ID" dirty="0">
                <a:latin typeface="+mj-lt"/>
              </a:rPr>
              <a:t> dan </a:t>
            </a:r>
            <a:r>
              <a:rPr lang="en-ID" dirty="0" err="1">
                <a:latin typeface="+mj-lt"/>
              </a:rPr>
              <a:t>penurunan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kandungan</a:t>
            </a:r>
            <a:r>
              <a:rPr lang="en-ID" dirty="0">
                <a:latin typeface="+mj-lt"/>
              </a:rPr>
              <a:t> air</a:t>
            </a:r>
          </a:p>
        </p:txBody>
      </p:sp>
      <p:pic>
        <p:nvPicPr>
          <p:cNvPr id="3074" name="Picture 2" descr="Mengenal Proses Pengolahan Teh Hijau">
            <a:extLst>
              <a:ext uri="{FF2B5EF4-FFF2-40B4-BE49-F238E27FC236}">
                <a16:creationId xmlns:a16="http://schemas.microsoft.com/office/drawing/2014/main" id="{1638500E-C9D3-4C2F-8D5B-F6379C24D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670" y="2209800"/>
            <a:ext cx="4757738" cy="311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327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8E749F-6A30-49F6-B83A-E447B65B43FB}"/>
              </a:ext>
            </a:extLst>
          </p:cNvPr>
          <p:cNvSpPr/>
          <p:nvPr/>
        </p:nvSpPr>
        <p:spPr>
          <a:xfrm>
            <a:off x="1285461" y="1"/>
            <a:ext cx="9713843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D21DD1-911F-47BC-9A8A-776FEA5C8554}"/>
              </a:ext>
            </a:extLst>
          </p:cNvPr>
          <p:cNvSpPr txBox="1"/>
          <p:nvPr/>
        </p:nvSpPr>
        <p:spPr>
          <a:xfrm>
            <a:off x="5380382" y="225286"/>
            <a:ext cx="1113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err="1"/>
              <a:t>Pucuk</a:t>
            </a:r>
            <a:r>
              <a:rPr lang="en-US" u="sng" dirty="0"/>
              <a:t> </a:t>
            </a:r>
            <a:r>
              <a:rPr lang="en-US" u="sng" dirty="0" err="1"/>
              <a:t>teh</a:t>
            </a:r>
            <a:endParaRPr lang="en-US" u="sng" dirty="0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4B58941C-2AEA-4308-9A52-998428C5B73F}"/>
              </a:ext>
            </a:extLst>
          </p:cNvPr>
          <p:cNvSpPr/>
          <p:nvPr/>
        </p:nvSpPr>
        <p:spPr>
          <a:xfrm>
            <a:off x="5830957" y="594618"/>
            <a:ext cx="172278" cy="369332"/>
          </a:xfrm>
          <a:prstGeom prst="downArrow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A8114EE-6BA2-49EB-9AFD-9F79DE8FBD1C}"/>
              </a:ext>
            </a:extLst>
          </p:cNvPr>
          <p:cNvSpPr/>
          <p:nvPr/>
        </p:nvSpPr>
        <p:spPr>
          <a:xfrm>
            <a:off x="5009322" y="1047786"/>
            <a:ext cx="1855304" cy="369332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Pelayuan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88C4E309-66B6-4C1A-A709-AD31FEB8B07E}"/>
              </a:ext>
            </a:extLst>
          </p:cNvPr>
          <p:cNvSpPr/>
          <p:nvPr/>
        </p:nvSpPr>
        <p:spPr>
          <a:xfrm>
            <a:off x="5811081" y="1462640"/>
            <a:ext cx="172278" cy="369332"/>
          </a:xfrm>
          <a:prstGeom prst="downArrow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FA812DD-FEED-4BC8-8D5E-E2E127EA9AC1}"/>
              </a:ext>
            </a:extLst>
          </p:cNvPr>
          <p:cNvSpPr/>
          <p:nvPr/>
        </p:nvSpPr>
        <p:spPr>
          <a:xfrm>
            <a:off x="4403036" y="1904285"/>
            <a:ext cx="3067876" cy="369332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Penggulungan</a:t>
            </a:r>
            <a:r>
              <a:rPr lang="en-US" dirty="0">
                <a:solidFill>
                  <a:schemeClr val="tx1"/>
                </a:solidFill>
              </a:rPr>
              <a:t>/ </a:t>
            </a:r>
            <a:r>
              <a:rPr lang="en-US" dirty="0" err="1">
                <a:solidFill>
                  <a:schemeClr val="tx1"/>
                </a:solidFill>
              </a:rPr>
              <a:t>penggilingan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21F647A3-8CA5-43B8-87C7-4D475FFFF191}"/>
              </a:ext>
            </a:extLst>
          </p:cNvPr>
          <p:cNvSpPr/>
          <p:nvPr/>
        </p:nvSpPr>
        <p:spPr>
          <a:xfrm>
            <a:off x="5797828" y="2310773"/>
            <a:ext cx="172278" cy="369332"/>
          </a:xfrm>
          <a:prstGeom prst="downArrow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E332636-3CCD-434F-BFC7-2B33C640D3F9}"/>
              </a:ext>
            </a:extLst>
          </p:cNvPr>
          <p:cNvSpPr/>
          <p:nvPr/>
        </p:nvSpPr>
        <p:spPr>
          <a:xfrm>
            <a:off x="4108175" y="2726164"/>
            <a:ext cx="3594651" cy="369332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Pengeringan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pertama</a:t>
            </a:r>
            <a:r>
              <a:rPr lang="en-US" dirty="0">
                <a:solidFill>
                  <a:schemeClr val="tx1"/>
                </a:solidFill>
              </a:rPr>
              <a:t> (ECP dryer)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53D456C2-A7C1-460F-A7DA-607040A2CF5D}"/>
              </a:ext>
            </a:extLst>
          </p:cNvPr>
          <p:cNvSpPr/>
          <p:nvPr/>
        </p:nvSpPr>
        <p:spPr>
          <a:xfrm>
            <a:off x="5817705" y="3170429"/>
            <a:ext cx="172278" cy="369332"/>
          </a:xfrm>
          <a:prstGeom prst="downArrow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630C41F-437A-457C-B25C-FDFC625B9A57}"/>
              </a:ext>
            </a:extLst>
          </p:cNvPr>
          <p:cNvSpPr/>
          <p:nvPr/>
        </p:nvSpPr>
        <p:spPr>
          <a:xfrm>
            <a:off x="4108175" y="3623597"/>
            <a:ext cx="3594651" cy="369332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Pengeringan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kedua</a:t>
            </a:r>
            <a:r>
              <a:rPr lang="en-US" dirty="0">
                <a:solidFill>
                  <a:schemeClr val="tx1"/>
                </a:solidFill>
              </a:rPr>
              <a:t> (rotary dryer)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B4C062CD-30ED-4E35-B13A-DBC871A05574}"/>
              </a:ext>
            </a:extLst>
          </p:cNvPr>
          <p:cNvSpPr/>
          <p:nvPr/>
        </p:nvSpPr>
        <p:spPr>
          <a:xfrm>
            <a:off x="5830957" y="4067241"/>
            <a:ext cx="172278" cy="369332"/>
          </a:xfrm>
          <a:prstGeom prst="downArrow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AC47F24-A6BB-4DB4-838D-7812334445BA}"/>
              </a:ext>
            </a:extLst>
          </p:cNvPr>
          <p:cNvSpPr/>
          <p:nvPr/>
        </p:nvSpPr>
        <p:spPr>
          <a:xfrm>
            <a:off x="4565700" y="4520409"/>
            <a:ext cx="2713054" cy="369332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Sortasi</a:t>
            </a:r>
            <a:r>
              <a:rPr lang="en-US" dirty="0">
                <a:solidFill>
                  <a:schemeClr val="tx1"/>
                </a:solidFill>
              </a:rPr>
              <a:t> dan </a:t>
            </a:r>
            <a:r>
              <a:rPr lang="en-US" dirty="0" err="1">
                <a:solidFill>
                  <a:schemeClr val="tx1"/>
                </a:solidFill>
              </a:rPr>
              <a:t>pengepakan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C60F9CB7-ECBF-4D0D-A2D9-FC70397250D6}"/>
              </a:ext>
            </a:extLst>
          </p:cNvPr>
          <p:cNvSpPr/>
          <p:nvPr/>
        </p:nvSpPr>
        <p:spPr>
          <a:xfrm>
            <a:off x="5811407" y="4904979"/>
            <a:ext cx="172278" cy="369332"/>
          </a:xfrm>
          <a:prstGeom prst="downArrow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5001736-6636-4342-B2E4-77C835F1BEF3}"/>
              </a:ext>
            </a:extLst>
          </p:cNvPr>
          <p:cNvSpPr/>
          <p:nvPr/>
        </p:nvSpPr>
        <p:spPr>
          <a:xfrm>
            <a:off x="4565373" y="5390464"/>
            <a:ext cx="2713054" cy="3693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>
                <a:solidFill>
                  <a:schemeClr val="tx1"/>
                </a:solidFill>
              </a:rPr>
              <a:t>Teh</a:t>
            </a:r>
            <a:r>
              <a:rPr lang="en-US" u="sng" dirty="0">
                <a:solidFill>
                  <a:schemeClr val="tx1"/>
                </a:solidFill>
              </a:rPr>
              <a:t> </a:t>
            </a:r>
            <a:r>
              <a:rPr lang="en-US" u="sng" dirty="0" err="1">
                <a:solidFill>
                  <a:schemeClr val="tx1"/>
                </a:solidFill>
              </a:rPr>
              <a:t>hijau</a:t>
            </a:r>
            <a:r>
              <a:rPr lang="en-US" u="sng" dirty="0">
                <a:solidFill>
                  <a:schemeClr val="tx1"/>
                </a:solidFill>
              </a:rPr>
              <a:t> </a:t>
            </a:r>
            <a:r>
              <a:rPr lang="en-US" u="sng" dirty="0" err="1">
                <a:solidFill>
                  <a:schemeClr val="tx1"/>
                </a:solidFill>
              </a:rPr>
              <a:t>dalam</a:t>
            </a:r>
            <a:r>
              <a:rPr lang="en-US" u="sng" dirty="0">
                <a:solidFill>
                  <a:schemeClr val="tx1"/>
                </a:solidFill>
              </a:rPr>
              <a:t> </a:t>
            </a:r>
            <a:r>
              <a:rPr lang="en-US" u="sng" dirty="0" err="1">
                <a:solidFill>
                  <a:schemeClr val="tx1"/>
                </a:solidFill>
              </a:rPr>
              <a:t>kemasan</a:t>
            </a: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5788D90-95AA-42F1-A424-C51D339C0257}"/>
              </a:ext>
            </a:extLst>
          </p:cNvPr>
          <p:cNvSpPr/>
          <p:nvPr/>
        </p:nvSpPr>
        <p:spPr>
          <a:xfrm>
            <a:off x="1285461" y="0"/>
            <a:ext cx="9713843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253D29-6C37-456C-B0D3-90C55C585A4E}"/>
              </a:ext>
            </a:extLst>
          </p:cNvPr>
          <p:cNvSpPr txBox="1"/>
          <p:nvPr/>
        </p:nvSpPr>
        <p:spPr>
          <a:xfrm>
            <a:off x="5380382" y="225285"/>
            <a:ext cx="1113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err="1"/>
              <a:t>Pucuk</a:t>
            </a:r>
            <a:r>
              <a:rPr lang="en-US" u="sng" dirty="0"/>
              <a:t> </a:t>
            </a:r>
            <a:r>
              <a:rPr lang="en-US" u="sng" dirty="0" err="1"/>
              <a:t>teh</a:t>
            </a:r>
            <a:endParaRPr lang="en-US" u="sng" dirty="0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6E3F028F-6C85-4910-A04A-EE6DF2F70DBF}"/>
              </a:ext>
            </a:extLst>
          </p:cNvPr>
          <p:cNvSpPr/>
          <p:nvPr/>
        </p:nvSpPr>
        <p:spPr>
          <a:xfrm>
            <a:off x="5830957" y="594617"/>
            <a:ext cx="172278" cy="369332"/>
          </a:xfrm>
          <a:prstGeom prst="downArrow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F0F5145-4821-494F-8D55-77A02DA7FF67}"/>
              </a:ext>
            </a:extLst>
          </p:cNvPr>
          <p:cNvSpPr/>
          <p:nvPr/>
        </p:nvSpPr>
        <p:spPr>
          <a:xfrm>
            <a:off x="5009322" y="1047785"/>
            <a:ext cx="1855304" cy="369332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Pelayuan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EB26073E-09EA-4CF3-BE52-9F4893EF500A}"/>
              </a:ext>
            </a:extLst>
          </p:cNvPr>
          <p:cNvSpPr/>
          <p:nvPr/>
        </p:nvSpPr>
        <p:spPr>
          <a:xfrm>
            <a:off x="5811081" y="1462639"/>
            <a:ext cx="172278" cy="369332"/>
          </a:xfrm>
          <a:prstGeom prst="downArrow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B5BFF08-61EA-4485-8234-C2B5E374F6B9}"/>
              </a:ext>
            </a:extLst>
          </p:cNvPr>
          <p:cNvSpPr/>
          <p:nvPr/>
        </p:nvSpPr>
        <p:spPr>
          <a:xfrm>
            <a:off x="4403036" y="1904284"/>
            <a:ext cx="3067876" cy="369332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Penggulungan</a:t>
            </a:r>
            <a:r>
              <a:rPr lang="en-US" dirty="0">
                <a:solidFill>
                  <a:schemeClr val="tx1"/>
                </a:solidFill>
              </a:rPr>
              <a:t>/ </a:t>
            </a:r>
            <a:r>
              <a:rPr lang="en-US" dirty="0" err="1">
                <a:solidFill>
                  <a:schemeClr val="tx1"/>
                </a:solidFill>
              </a:rPr>
              <a:t>penggilingan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51FC53BB-B4D5-4B43-BB41-7F51EB405D24}"/>
              </a:ext>
            </a:extLst>
          </p:cNvPr>
          <p:cNvSpPr/>
          <p:nvPr/>
        </p:nvSpPr>
        <p:spPr>
          <a:xfrm>
            <a:off x="5797828" y="2310772"/>
            <a:ext cx="172278" cy="369332"/>
          </a:xfrm>
          <a:prstGeom prst="downArrow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EF1BAEF-BAE2-4033-8BC1-D1BCE2E50528}"/>
              </a:ext>
            </a:extLst>
          </p:cNvPr>
          <p:cNvSpPr/>
          <p:nvPr/>
        </p:nvSpPr>
        <p:spPr>
          <a:xfrm>
            <a:off x="4108175" y="2726163"/>
            <a:ext cx="3594651" cy="369332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Pengeringan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pertama</a:t>
            </a:r>
            <a:r>
              <a:rPr lang="en-US" dirty="0">
                <a:solidFill>
                  <a:schemeClr val="tx1"/>
                </a:solidFill>
              </a:rPr>
              <a:t> (ECP dryer)</a:t>
            </a:r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FD6388A7-CB61-4407-A950-9E87855AFCF0}"/>
              </a:ext>
            </a:extLst>
          </p:cNvPr>
          <p:cNvSpPr/>
          <p:nvPr/>
        </p:nvSpPr>
        <p:spPr>
          <a:xfrm>
            <a:off x="5817705" y="3170428"/>
            <a:ext cx="172278" cy="369332"/>
          </a:xfrm>
          <a:prstGeom prst="downArrow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D59D299-68AB-45EF-A3EE-8431DF416CB7}"/>
              </a:ext>
            </a:extLst>
          </p:cNvPr>
          <p:cNvSpPr/>
          <p:nvPr/>
        </p:nvSpPr>
        <p:spPr>
          <a:xfrm>
            <a:off x="4108175" y="3623596"/>
            <a:ext cx="3594651" cy="369332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Pengeringan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kedua</a:t>
            </a:r>
            <a:r>
              <a:rPr lang="en-US" dirty="0">
                <a:solidFill>
                  <a:schemeClr val="tx1"/>
                </a:solidFill>
              </a:rPr>
              <a:t> (rotary dryer)</a:t>
            </a:r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E43B59AD-6367-46FB-99E0-0CFBE7C15207}"/>
              </a:ext>
            </a:extLst>
          </p:cNvPr>
          <p:cNvSpPr/>
          <p:nvPr/>
        </p:nvSpPr>
        <p:spPr>
          <a:xfrm>
            <a:off x="5830957" y="4067240"/>
            <a:ext cx="172278" cy="369332"/>
          </a:xfrm>
          <a:prstGeom prst="downArrow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5ED90C2-BA3C-4A50-821E-F52A38D90537}"/>
              </a:ext>
            </a:extLst>
          </p:cNvPr>
          <p:cNvSpPr/>
          <p:nvPr/>
        </p:nvSpPr>
        <p:spPr>
          <a:xfrm>
            <a:off x="4380171" y="4520408"/>
            <a:ext cx="3137126" cy="369332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Sortasi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kering</a:t>
            </a:r>
            <a:r>
              <a:rPr lang="en-US" dirty="0">
                <a:solidFill>
                  <a:schemeClr val="tx1"/>
                </a:solidFill>
              </a:rPr>
              <a:t> dan </a:t>
            </a:r>
            <a:r>
              <a:rPr lang="en-US" dirty="0" err="1">
                <a:solidFill>
                  <a:schemeClr val="tx1"/>
                </a:solidFill>
              </a:rPr>
              <a:t>pengepakan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B20F3E50-A0C5-40F8-83E7-714BA649358A}"/>
              </a:ext>
            </a:extLst>
          </p:cNvPr>
          <p:cNvSpPr/>
          <p:nvPr/>
        </p:nvSpPr>
        <p:spPr>
          <a:xfrm>
            <a:off x="5811407" y="4904978"/>
            <a:ext cx="172278" cy="369332"/>
          </a:xfrm>
          <a:prstGeom prst="downArrow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8A60166-4D0A-4FF6-BB60-6381A5612308}"/>
              </a:ext>
            </a:extLst>
          </p:cNvPr>
          <p:cNvSpPr/>
          <p:nvPr/>
        </p:nvSpPr>
        <p:spPr>
          <a:xfrm>
            <a:off x="4565373" y="5390463"/>
            <a:ext cx="2713054" cy="3693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>
                <a:solidFill>
                  <a:schemeClr val="tx1"/>
                </a:solidFill>
              </a:rPr>
              <a:t>Teh</a:t>
            </a:r>
            <a:r>
              <a:rPr lang="en-US" u="sng" dirty="0">
                <a:solidFill>
                  <a:schemeClr val="tx1"/>
                </a:solidFill>
              </a:rPr>
              <a:t> </a:t>
            </a:r>
            <a:r>
              <a:rPr lang="en-US" u="sng" dirty="0" err="1">
                <a:solidFill>
                  <a:schemeClr val="tx1"/>
                </a:solidFill>
              </a:rPr>
              <a:t>hijau</a:t>
            </a:r>
            <a:r>
              <a:rPr lang="en-US" u="sng" dirty="0">
                <a:solidFill>
                  <a:schemeClr val="tx1"/>
                </a:solidFill>
              </a:rPr>
              <a:t> </a:t>
            </a:r>
            <a:r>
              <a:rPr lang="en-US" u="sng" dirty="0" err="1">
                <a:solidFill>
                  <a:schemeClr val="tx1"/>
                </a:solidFill>
              </a:rPr>
              <a:t>dalam</a:t>
            </a:r>
            <a:r>
              <a:rPr lang="en-US" u="sng" dirty="0">
                <a:solidFill>
                  <a:schemeClr val="tx1"/>
                </a:solidFill>
              </a:rPr>
              <a:t> </a:t>
            </a:r>
            <a:r>
              <a:rPr lang="en-US" u="sng" dirty="0" err="1">
                <a:solidFill>
                  <a:schemeClr val="tx1"/>
                </a:solidFill>
              </a:rPr>
              <a:t>kemasan</a:t>
            </a:r>
            <a:endParaRPr lang="en-US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047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F4C13-C38E-4634-BF43-3D9B5D182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Pelayuan</a:t>
            </a:r>
            <a:endParaRPr lang="en-ID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59805-7441-471E-8E4E-F050BC20C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49348" cy="4351338"/>
          </a:xfrm>
        </p:spPr>
        <p:txBody>
          <a:bodyPr/>
          <a:lstStyle/>
          <a:p>
            <a:r>
              <a:rPr lang="en-US" dirty="0" err="1">
                <a:latin typeface="+mj-lt"/>
              </a:rPr>
              <a:t>Inaktivasi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enzim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menurunkan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kadar</a:t>
            </a:r>
            <a:r>
              <a:rPr lang="en-US" dirty="0">
                <a:latin typeface="+mj-lt"/>
              </a:rPr>
              <a:t> air</a:t>
            </a:r>
          </a:p>
          <a:p>
            <a:r>
              <a:rPr lang="en-US" dirty="0" err="1">
                <a:latin typeface="+mj-lt"/>
              </a:rPr>
              <a:t>Konsumen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menginginkan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teh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hijau</a:t>
            </a:r>
            <a:r>
              <a:rPr lang="en-US" dirty="0">
                <a:latin typeface="+mj-lt"/>
              </a:rPr>
              <a:t> standard China </a:t>
            </a:r>
            <a:r>
              <a:rPr lang="en-US" dirty="0" err="1">
                <a:latin typeface="+mj-lt"/>
              </a:rPr>
              <a:t>dgn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spesifikasi</a:t>
            </a:r>
            <a:r>
              <a:rPr lang="en-US" dirty="0">
                <a:latin typeface="+mj-lt"/>
              </a:rPr>
              <a:t>: </a:t>
            </a:r>
            <a:r>
              <a:rPr lang="en-US" dirty="0" err="1">
                <a:latin typeface="+mj-lt"/>
              </a:rPr>
              <a:t>partikel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kecil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menggulung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padat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warna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serbuk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cerah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warna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seduhan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cerah</a:t>
            </a:r>
            <a:r>
              <a:rPr lang="en-US" dirty="0">
                <a:latin typeface="+mj-lt"/>
              </a:rPr>
              <a:t>, rasa </a:t>
            </a:r>
            <a:r>
              <a:rPr lang="en-US" dirty="0" err="1">
                <a:latin typeface="+mj-lt"/>
              </a:rPr>
              <a:t>cukup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kuat</a:t>
            </a:r>
            <a:r>
              <a:rPr lang="en-US" dirty="0">
                <a:latin typeface="+mj-lt"/>
              </a:rPr>
              <a:t>, aroma </a:t>
            </a:r>
            <a:r>
              <a:rPr lang="en-US" dirty="0" err="1">
                <a:latin typeface="+mj-lt"/>
              </a:rPr>
              <a:t>cukup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kuat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endParaRPr lang="en-ID" dirty="0">
              <a:latin typeface="+mj-lt"/>
            </a:endParaRPr>
          </a:p>
        </p:txBody>
      </p:sp>
      <p:pic>
        <p:nvPicPr>
          <p:cNvPr id="4" name="Picture 2" descr="Proses dari Daun Teh Menjadi Teh Seduh | Teh Pucuk Harum">
            <a:extLst>
              <a:ext uri="{FF2B5EF4-FFF2-40B4-BE49-F238E27FC236}">
                <a16:creationId xmlns:a16="http://schemas.microsoft.com/office/drawing/2014/main" id="{A2932B98-18D5-4CB0-B86C-8D56E3BE2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928" y="1991276"/>
            <a:ext cx="5402801" cy="403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801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ED898-B823-4C1C-B105-137CE8D58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Pelayuan</a:t>
            </a:r>
            <a:endParaRPr lang="en-ID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B5346-1354-45AC-B8EE-609DD3F37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16826" cy="4351338"/>
          </a:xfrm>
        </p:spPr>
        <p:txBody>
          <a:bodyPr/>
          <a:lstStyle/>
          <a:p>
            <a:r>
              <a:rPr lang="en-US" dirty="0" err="1">
                <a:latin typeface="+mj-lt"/>
              </a:rPr>
              <a:t>Diatur</a:t>
            </a:r>
            <a:r>
              <a:rPr lang="en-US" dirty="0">
                <a:latin typeface="+mj-lt"/>
              </a:rPr>
              <a:t> agar </a:t>
            </a:r>
            <a:r>
              <a:rPr lang="en-US" dirty="0" err="1">
                <a:latin typeface="+mj-lt"/>
              </a:rPr>
              <a:t>tidak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terjadi</a:t>
            </a:r>
            <a:r>
              <a:rPr lang="en-US" dirty="0">
                <a:latin typeface="+mj-lt"/>
              </a:rPr>
              <a:t> blister dan </a:t>
            </a:r>
            <a:r>
              <a:rPr lang="en-US" dirty="0" err="1">
                <a:latin typeface="+mj-lt"/>
              </a:rPr>
              <a:t>gosong</a:t>
            </a:r>
            <a:endParaRPr lang="en-US" dirty="0">
              <a:latin typeface="+mj-lt"/>
            </a:endParaRPr>
          </a:p>
          <a:p>
            <a:r>
              <a:rPr lang="en-US" dirty="0" err="1">
                <a:latin typeface="+mj-lt"/>
              </a:rPr>
              <a:t>Perlu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sirkulasi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udara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selama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pelayuan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Tanda </a:t>
            </a:r>
            <a:r>
              <a:rPr lang="en-US" dirty="0" err="1">
                <a:latin typeface="+mj-lt"/>
              </a:rPr>
              <a:t>selesainya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pelayuan</a:t>
            </a:r>
            <a:r>
              <a:rPr lang="en-US" dirty="0">
                <a:latin typeface="+mj-lt"/>
              </a:rPr>
              <a:t>: </a:t>
            </a:r>
            <a:r>
              <a:rPr lang="en-US" dirty="0" err="1">
                <a:latin typeface="+mj-lt"/>
              </a:rPr>
              <a:t>pucuk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berwarna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hijau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cerah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lemas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lembut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bau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khas</a:t>
            </a:r>
            <a:endParaRPr lang="en-ID" dirty="0">
              <a:latin typeface="+mj-lt"/>
            </a:endParaRPr>
          </a:p>
        </p:txBody>
      </p:sp>
      <p:pic>
        <p:nvPicPr>
          <p:cNvPr id="4" name="Picture 2" descr="Menikmati Perkebunan Teh Malabar yang Asri">
            <a:extLst>
              <a:ext uri="{FF2B5EF4-FFF2-40B4-BE49-F238E27FC236}">
                <a16:creationId xmlns:a16="http://schemas.microsoft.com/office/drawing/2014/main" id="{21C8CBA4-9B6F-491F-9238-7708A26EA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917" y="1934817"/>
            <a:ext cx="4885083" cy="366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446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A31A2-2620-483C-940B-B0204C075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Penggulungan</a:t>
            </a:r>
            <a:endParaRPr lang="en-ID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D2937-96BA-4F43-AD03-D21349286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03574" cy="4351338"/>
          </a:xfrm>
        </p:spPr>
        <p:txBody>
          <a:bodyPr/>
          <a:lstStyle/>
          <a:p>
            <a:r>
              <a:rPr lang="en-US" dirty="0" err="1">
                <a:latin typeface="+mj-lt"/>
              </a:rPr>
              <a:t>Merupakan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tahapan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pengolahan</a:t>
            </a:r>
            <a:r>
              <a:rPr lang="en-US" dirty="0">
                <a:latin typeface="+mj-lt"/>
              </a:rPr>
              <a:t> yang </a:t>
            </a:r>
            <a:r>
              <a:rPr lang="en-US" dirty="0" err="1">
                <a:latin typeface="+mj-lt"/>
              </a:rPr>
              <a:t>bertujuan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membentuk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mutu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secara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fisik</a:t>
            </a:r>
            <a:r>
              <a:rPr lang="en-US" dirty="0">
                <a:latin typeface="+mj-lt"/>
              </a:rPr>
              <a:t>.</a:t>
            </a:r>
          </a:p>
          <a:p>
            <a:r>
              <a:rPr lang="en-ID" dirty="0">
                <a:latin typeface="+mj-lt"/>
              </a:rPr>
              <a:t>Lama </a:t>
            </a:r>
            <a:r>
              <a:rPr lang="en-ID" dirty="0" err="1">
                <a:latin typeface="+mj-lt"/>
              </a:rPr>
              <a:t>penggulungan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berpengaruh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langsung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terhadap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bentuk</a:t>
            </a:r>
            <a:r>
              <a:rPr lang="en-ID" dirty="0">
                <a:latin typeface="+mj-lt"/>
              </a:rPr>
              <a:t> dan </a:t>
            </a:r>
            <a:r>
              <a:rPr lang="en-ID" dirty="0" err="1">
                <a:latin typeface="+mj-lt"/>
              </a:rPr>
              <a:t>ukuran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fraksi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hasil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penggulungan</a:t>
            </a:r>
            <a:endParaRPr lang="en-ID" dirty="0">
              <a:latin typeface="+mj-lt"/>
            </a:endParaRPr>
          </a:p>
          <a:p>
            <a:r>
              <a:rPr lang="en-ID" dirty="0">
                <a:latin typeface="+mj-lt"/>
              </a:rPr>
              <a:t>Lama </a:t>
            </a:r>
            <a:r>
              <a:rPr lang="en-ID" dirty="0" err="1">
                <a:latin typeface="+mj-lt"/>
              </a:rPr>
              <a:t>penggulungan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disesuaikan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dengan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tingkat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layu</a:t>
            </a:r>
            <a:r>
              <a:rPr lang="en-ID" dirty="0">
                <a:latin typeface="+mj-lt"/>
              </a:rPr>
              <a:t>, </a:t>
            </a:r>
            <a:r>
              <a:rPr lang="en-ID" dirty="0" err="1">
                <a:latin typeface="+mj-lt"/>
              </a:rPr>
              <a:t>ukuran</a:t>
            </a:r>
            <a:r>
              <a:rPr lang="en-ID" dirty="0">
                <a:latin typeface="+mj-lt"/>
              </a:rPr>
              <a:t>, </a:t>
            </a:r>
            <a:r>
              <a:rPr lang="en-ID" dirty="0" err="1">
                <a:latin typeface="+mj-lt"/>
              </a:rPr>
              <a:t>tipe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mesin</a:t>
            </a:r>
            <a:r>
              <a:rPr lang="en-ID" dirty="0">
                <a:latin typeface="+mj-lt"/>
              </a:rPr>
              <a:t>, </a:t>
            </a:r>
            <a:r>
              <a:rPr lang="en-ID" dirty="0" err="1">
                <a:latin typeface="+mj-lt"/>
              </a:rPr>
              <a:t>serta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mutu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pucuk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yg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diolah</a:t>
            </a:r>
            <a:endParaRPr lang="en-ID" dirty="0">
              <a:latin typeface="+mj-lt"/>
            </a:endParaRPr>
          </a:p>
        </p:txBody>
      </p:sp>
      <p:pic>
        <p:nvPicPr>
          <p:cNvPr id="4" name="Picture 2" descr="Food-Info.net : Produksi Teh">
            <a:extLst>
              <a:ext uri="{FF2B5EF4-FFF2-40B4-BE49-F238E27FC236}">
                <a16:creationId xmlns:a16="http://schemas.microsoft.com/office/drawing/2014/main" id="{E7ABEA0F-4089-464B-9D94-CD981BC71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692" y="1832216"/>
            <a:ext cx="4724212" cy="319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59369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858</Words>
  <Application>Microsoft Macintosh PowerPoint</Application>
  <PresentationFormat>Widescreen</PresentationFormat>
  <Paragraphs>147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Aharoni</vt:lpstr>
      <vt:lpstr>Arial</vt:lpstr>
      <vt:lpstr>Broadway</vt:lpstr>
      <vt:lpstr>Calibri</vt:lpstr>
      <vt:lpstr>Calibri Light</vt:lpstr>
      <vt:lpstr>1_Office Theme</vt:lpstr>
      <vt:lpstr>teknologi pengolahan teh (2)</vt:lpstr>
      <vt:lpstr>PROSES PENGOLAHAN TEH HIJAU</vt:lpstr>
      <vt:lpstr>Pengolahan teh hijau</vt:lpstr>
      <vt:lpstr>Jenis mutu yang dihasilkan</vt:lpstr>
      <vt:lpstr>Prinsip pengolahan teh hijau</vt:lpstr>
      <vt:lpstr>PowerPoint Presentation</vt:lpstr>
      <vt:lpstr>Pelayuan</vt:lpstr>
      <vt:lpstr>Pelayuan</vt:lpstr>
      <vt:lpstr>Penggulungan</vt:lpstr>
      <vt:lpstr>Pengeringan</vt:lpstr>
      <vt:lpstr>Pengeringan</vt:lpstr>
      <vt:lpstr>Sortasi Kering</vt:lpstr>
      <vt:lpstr>Sortasi Kering</vt:lpstr>
      <vt:lpstr>Mutu Teh Hijau</vt:lpstr>
      <vt:lpstr>Mutu Teh Hijau</vt:lpstr>
      <vt:lpstr>PENGOLAHAN TEH WANGI</vt:lpstr>
      <vt:lpstr>Teh Wangi</vt:lpstr>
      <vt:lpstr>Teh Wangi</vt:lpstr>
      <vt:lpstr>PowerPoint Presentation</vt:lpstr>
      <vt:lpstr>PENGENDALIAN MUTU TEH</vt:lpstr>
      <vt:lpstr>Bahan dasar 1. Halus kasar petikan</vt:lpstr>
      <vt:lpstr>Bahan dasar 2. Tingkat kerusakan daun</vt:lpstr>
      <vt:lpstr>Pemeriksaan hasil antara 1. Hasil pelayuan</vt:lpstr>
      <vt:lpstr>Pemeriksaan hasil antara 2. Hasil penggulungan dan penggilingan</vt:lpstr>
      <vt:lpstr>Pemeriksaan hasil antara 3. Hasil fermentasi</vt:lpstr>
      <vt:lpstr>Pemeriksaan hasil antara 4. Hasil pengeringan</vt:lpstr>
      <vt:lpstr>Pemeriksaan hasil sortasi/ hasil akhir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teknologi pengolahan teh (2)</dc:title>
  <dc:creator>Iffah Muflihati</dc:creator>
  <cp:lastModifiedBy>Rini Umiyati</cp:lastModifiedBy>
  <cp:revision>20</cp:revision>
  <dcterms:created xsi:type="dcterms:W3CDTF">2022-06-03T02:21:04Z</dcterms:created>
  <dcterms:modified xsi:type="dcterms:W3CDTF">2023-05-30T16:38:30Z</dcterms:modified>
</cp:coreProperties>
</file>