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D34F-EECB-483C-8963-3344ED1A8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ACECD-8C3D-44D3-8212-532B97A7E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C03-E46B-4FC9-A510-DCC2A01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7FEF-F710-4512-94D9-DF848260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4B6AB-EF5B-41C1-9641-FF14CF0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9C2A-9BA3-44C5-9492-6A376974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8E5B7-C424-49E3-BA07-10A35FC9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DC12A-AE23-48BA-AC52-62F5EBD2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4D90E-3BD5-4A81-825C-55CA8C01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3738-144F-4D2B-AC4A-E4D71F75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C0970-A64D-451C-8A28-EE47C6CE0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F5C28-CBCF-4808-A93E-281DC8E45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117AC-3570-49AF-BB8E-5A458012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9B33C-C9CA-42D5-A627-CC9D6631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757F-A1C2-4711-91C1-0C47A18F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F882-A671-485E-959D-FDCE4FCC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5004-E8A9-417F-865D-0A1110F3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6C021-A332-4956-8A69-61BE3EE5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E5C78-7F1B-4C7E-B76A-1472FFEF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0022B-25A8-4365-A4D2-5F67F33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D411-86E2-4A6C-A43A-7DC4B0C2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3DB8-9615-49AC-97C9-9E73152F8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DF290-93B0-4784-97A7-2C34F7DC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7B884-6D2A-4974-8EF0-FF4034A7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9337C-A486-4031-B935-51C79E73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796D-E6FB-42C9-AECC-0814902F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7BCA-3E50-418D-AE20-488534C12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BF6B9-F4AA-443A-8E6B-551800DAC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69A6-619C-4BE5-B1A4-0DEF9F1D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99A7F-55FF-47F5-9D67-BF1341EA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E1B36-DAF0-4C09-B7E4-6D04DBF4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FCE-BE5A-4DF6-88CE-6F6DCAC4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C1DDE-17B6-496A-A2C8-6D72A7EE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65407-B831-46F3-97B3-293EC1FD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CEED3-B943-47C1-8A9C-57B706199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981BA-3365-4185-9160-06B3C119B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4865A-3C2F-4E8A-B70A-E7A8FDA8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673CA-1A5B-490C-9460-14BBF4D6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AED0D-4FDE-441E-80E5-28EBE6B0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474B-3E63-42FC-9D44-B05B3410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DB2A3-E8D2-4612-A686-D0E23DD1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F732B-D775-4CE9-8764-AC5D565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2DE0E-A48B-4B6B-AE5F-0A647DAB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277C3-A16D-4269-BCF8-08531B5F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DB477-E805-4557-925C-3B6F38C1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90B3-7BCC-49E8-9A61-2D024CBB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4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83BF-BC7A-4684-838D-E22152D6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CFA4-3EFD-4A25-AA90-4C11D49A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7EE70-1E36-43CE-AA5B-069E1672D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948F1-DC6C-491D-A1AB-64DB4C80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44F4-598C-4377-813D-BCBC6E37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91952-DF21-4ED8-A09C-6A660899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3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8E7E-CC88-4A6E-BAF9-27B308BC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A41C0-89A8-4363-8290-196C84BA7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48D02-3C14-48A1-9489-BB6B741E4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A243-15F4-4307-BD29-4ACD5B18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23572-4773-4031-BF8C-A89E3442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A466C-7668-4F42-B8A0-AA481A0C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8BB04-6004-4545-B663-9D32EB31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D6DDE-4303-4FF5-A9CC-8EA63CB5D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6312-103E-4A63-A1A6-F01BE567F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2B4F-D834-4869-A46F-AFED55B560E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FC95-DB29-4EA1-989B-2C907CD3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898A-50E2-4C98-A368-8A78B3B96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47B7-4B5D-4210-AD03-B087344E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3481251"/>
            <a:ext cx="5996099" cy="273402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teknologi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pengolahan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teh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34ECF-1443-40CC-A131-7A1A04B4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7721048" y="2540"/>
            <a:ext cx="4470952" cy="68554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FE7884-F0F3-41BE-8E7F-40D4F828A2CE}"/>
              </a:ext>
            </a:extLst>
          </p:cNvPr>
          <p:cNvSpPr/>
          <p:nvPr/>
        </p:nvSpPr>
        <p:spPr>
          <a:xfrm>
            <a:off x="795130" y="1325217"/>
            <a:ext cx="331305" cy="3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E78ECB-179F-4000-B1E3-929BD62C2445}"/>
              </a:ext>
            </a:extLst>
          </p:cNvPr>
          <p:cNvSpPr/>
          <p:nvPr/>
        </p:nvSpPr>
        <p:spPr>
          <a:xfrm>
            <a:off x="2945142" y="2043538"/>
            <a:ext cx="670255" cy="6152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D6F449-6B17-445E-B9C8-0543926DC6EC}"/>
              </a:ext>
            </a:extLst>
          </p:cNvPr>
          <p:cNvSpPr/>
          <p:nvPr/>
        </p:nvSpPr>
        <p:spPr>
          <a:xfrm>
            <a:off x="6411567" y="802367"/>
            <a:ext cx="551941" cy="5228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h Hitam Asal Cianjur Raih Penghargaan AVPA di Paris">
            <a:extLst>
              <a:ext uri="{FF2B5EF4-FFF2-40B4-BE49-F238E27FC236}">
                <a16:creationId xmlns:a16="http://schemas.microsoft.com/office/drawing/2014/main" id="{155478BC-52A0-49C2-8EDE-21EB899B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262"/>
            <a:ext cx="56388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3D472-8D07-49E9-9ED6-78F57CE4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Substansi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Fenol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B3B8-7E8B-4A0A-AC67-F28775A4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0983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Katekin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senyawa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paling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penting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r>
              <a:rPr lang="en-US" dirty="0">
                <a:latin typeface="+mj-lt"/>
                <a:sym typeface="Wingdings" panose="05000000000000000000" pitchFamily="2" charset="2"/>
              </a:rPr>
              <a:t>Flavanol 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kurang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berperan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dlm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penentu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kualitas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teh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33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C7FD-8E3A-4819-9D5B-43DC40C3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Substansi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fenol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B89B-CCB9-4E7B-A2D2-20CED1E3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6165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Karbohidrat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dirty="0" err="1">
                <a:latin typeface="+mj-lt"/>
              </a:rPr>
              <a:t>Pektin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Alkaloid</a:t>
            </a:r>
          </a:p>
          <a:p>
            <a:r>
              <a:rPr lang="en-US" dirty="0">
                <a:latin typeface="+mj-lt"/>
              </a:rPr>
              <a:t>Protein dan </a:t>
            </a:r>
            <a:r>
              <a:rPr lang="en-US" dirty="0" err="1">
                <a:latin typeface="+mj-lt"/>
              </a:rPr>
              <a:t>asam</a:t>
            </a:r>
            <a:r>
              <a:rPr lang="en-US" dirty="0">
                <a:latin typeface="+mj-lt"/>
              </a:rPr>
              <a:t> amino</a:t>
            </a:r>
          </a:p>
          <a:p>
            <a:r>
              <a:rPr lang="en-US" dirty="0" err="1">
                <a:latin typeface="+mj-lt"/>
              </a:rPr>
              <a:t>Klorofil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zat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 lain</a:t>
            </a:r>
          </a:p>
          <a:p>
            <a:r>
              <a:rPr lang="en-US" dirty="0" err="1">
                <a:latin typeface="+mj-lt"/>
              </a:rPr>
              <a:t>Asam</a:t>
            </a:r>
            <a:r>
              <a:rPr lang="en-US" dirty="0">
                <a:latin typeface="+mj-lt"/>
              </a:rPr>
              <a:t> organic</a:t>
            </a:r>
          </a:p>
          <a:p>
            <a:r>
              <a:rPr lang="en-US" dirty="0">
                <a:latin typeface="+mj-lt"/>
              </a:rPr>
              <a:t>Vitamin </a:t>
            </a:r>
          </a:p>
          <a:p>
            <a:r>
              <a:rPr lang="en-US" dirty="0">
                <a:latin typeface="+mj-lt"/>
              </a:rPr>
              <a:t>Mineral </a:t>
            </a:r>
          </a:p>
        </p:txBody>
      </p:sp>
      <p:pic>
        <p:nvPicPr>
          <p:cNvPr id="9218" name="Picture 2" descr="Daun Teh Hitam CTC 1kg - Black Tea | Lazada Indonesia">
            <a:extLst>
              <a:ext uri="{FF2B5EF4-FFF2-40B4-BE49-F238E27FC236}">
                <a16:creationId xmlns:a16="http://schemas.microsoft.com/office/drawing/2014/main" id="{B6D201AB-90E1-4054-94E6-C5C660B7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7" y="160289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7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570F-9D62-4324-B194-D6981560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Substansi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Aromatis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FEED-9D0B-40C6-8D00-2D1EF9FB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Karboksilat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Fenolat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Karbonil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10242" name="Picture 2" descr="How to drink tea, hot or cold - Quora">
            <a:extLst>
              <a:ext uri="{FF2B5EF4-FFF2-40B4-BE49-F238E27FC236}">
                <a16:creationId xmlns:a16="http://schemas.microsoft.com/office/drawing/2014/main" id="{14C889B3-9B31-45C5-B6DE-023D960C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577217"/>
            <a:ext cx="57340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9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0136-16AE-4470-8C04-1EDCD11C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Enzim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1C7-9DDB-46C8-BDE1-E7E3116F8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Invertase</a:t>
            </a:r>
          </a:p>
          <a:p>
            <a:r>
              <a:rPr lang="en-US" dirty="0" err="1">
                <a:latin typeface="+mj-lt"/>
              </a:rPr>
              <a:t>Amilase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Polifenol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oksidase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11266" name="Picture 2" descr="Kandungan Teh Hijau Turunkan Ekspresi Reseptor LH Ovarium dan Perpanjang  Siklus Birahi Tikus (Rattus norvegicus) - Unair News">
            <a:extLst>
              <a:ext uri="{FF2B5EF4-FFF2-40B4-BE49-F238E27FC236}">
                <a16:creationId xmlns:a16="http://schemas.microsoft.com/office/drawing/2014/main" id="{91C57217-3AD5-4AB1-A987-853AD7C0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39" y="1603513"/>
            <a:ext cx="5476461" cy="36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2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605B-2BCF-4856-970A-8C26C099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Varietas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9280-2538-48F6-81C3-7A212733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Varietas</a:t>
            </a:r>
            <a:r>
              <a:rPr lang="en-US" dirty="0">
                <a:latin typeface="+mj-lt"/>
              </a:rPr>
              <a:t> Sinensis (</a:t>
            </a:r>
            <a:r>
              <a:rPr lang="en-US" i="1" dirty="0">
                <a:latin typeface="+mj-lt"/>
              </a:rPr>
              <a:t>Thea sinensis</a:t>
            </a:r>
            <a:r>
              <a:rPr lang="en-US" dirty="0">
                <a:latin typeface="+mj-lt"/>
              </a:rPr>
              <a:t>)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Varietas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Assamica</a:t>
            </a:r>
            <a:r>
              <a:rPr lang="en-US" dirty="0">
                <a:latin typeface="+mj-lt"/>
              </a:rPr>
              <a:t> (</a:t>
            </a:r>
            <a:r>
              <a:rPr lang="en-US" i="1" dirty="0">
                <a:latin typeface="+mj-lt"/>
              </a:rPr>
              <a:t>Thea </a:t>
            </a:r>
            <a:r>
              <a:rPr lang="en-US" i="1" dirty="0" err="1">
                <a:latin typeface="+mj-lt"/>
              </a:rPr>
              <a:t>assamica</a:t>
            </a:r>
            <a:r>
              <a:rPr lang="en-US" dirty="0">
                <a:latin typeface="+mj-lt"/>
              </a:rPr>
              <a:t>)</a:t>
            </a:r>
          </a:p>
        </p:txBody>
      </p:sp>
      <p:pic>
        <p:nvPicPr>
          <p:cNvPr id="12290" name="Picture 2" descr="Camellia sinensis - Monaco Nature Encyclopedia">
            <a:extLst>
              <a:ext uri="{FF2B5EF4-FFF2-40B4-BE49-F238E27FC236}">
                <a16:creationId xmlns:a16="http://schemas.microsoft.com/office/drawing/2014/main" id="{4015F0D0-A8C4-4BFE-967B-B2E0BA7A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2" y="917515"/>
            <a:ext cx="3684105" cy="29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mellia sinensis var. assamica - Wikidata">
            <a:extLst>
              <a:ext uri="{FF2B5EF4-FFF2-40B4-BE49-F238E27FC236}">
                <a16:creationId xmlns:a16="http://schemas.microsoft.com/office/drawing/2014/main" id="{DBAB8226-1C20-49C9-8891-0C2DB651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57" y="4392628"/>
            <a:ext cx="4151243" cy="23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4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42EC-D370-4F28-9BFE-AAE43CCC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PROSES PENGOLAHAN TEH HITAM</a:t>
            </a:r>
          </a:p>
        </p:txBody>
      </p:sp>
      <p:pic>
        <p:nvPicPr>
          <p:cNvPr id="13314" name="Picture 2" descr="11 Manfaat Teh Hitam: Minuman Herbal Kaya Antioksidan">
            <a:extLst>
              <a:ext uri="{FF2B5EF4-FFF2-40B4-BE49-F238E27FC236}">
                <a16:creationId xmlns:a16="http://schemas.microsoft.com/office/drawing/2014/main" id="{09FD3C37-1A04-4D5F-AF44-3EA5D7F1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2" y="1812690"/>
            <a:ext cx="9737035" cy="50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9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7F423C-7248-4437-9B47-586CC3F96A07}"/>
              </a:ext>
            </a:extLst>
          </p:cNvPr>
          <p:cNvSpPr/>
          <p:nvPr/>
        </p:nvSpPr>
        <p:spPr>
          <a:xfrm>
            <a:off x="1285461" y="1"/>
            <a:ext cx="971384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591B6-E710-43DF-AC30-822698E508B0}"/>
              </a:ext>
            </a:extLst>
          </p:cNvPr>
          <p:cNvSpPr txBox="1"/>
          <p:nvPr/>
        </p:nvSpPr>
        <p:spPr>
          <a:xfrm>
            <a:off x="5380382" y="225286"/>
            <a:ext cx="11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Pucuk</a:t>
            </a:r>
            <a:r>
              <a:rPr lang="en-US" u="sng" dirty="0"/>
              <a:t> </a:t>
            </a:r>
            <a:r>
              <a:rPr lang="en-US" u="sng" dirty="0" err="1"/>
              <a:t>teh</a:t>
            </a:r>
            <a:endParaRPr lang="en-US" u="sng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44679A4-75B3-4928-9B7B-75029862C401}"/>
              </a:ext>
            </a:extLst>
          </p:cNvPr>
          <p:cNvSpPr/>
          <p:nvPr/>
        </p:nvSpPr>
        <p:spPr>
          <a:xfrm>
            <a:off x="5830957" y="594618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B2B898-89EF-42E4-8404-6FE4630BAF2F}"/>
              </a:ext>
            </a:extLst>
          </p:cNvPr>
          <p:cNvSpPr/>
          <p:nvPr/>
        </p:nvSpPr>
        <p:spPr>
          <a:xfrm>
            <a:off x="5009322" y="1047786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Pelayuan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73A5483-8130-4EC3-95E5-E48D26CFD73E}"/>
              </a:ext>
            </a:extLst>
          </p:cNvPr>
          <p:cNvSpPr/>
          <p:nvPr/>
        </p:nvSpPr>
        <p:spPr>
          <a:xfrm>
            <a:off x="5811081" y="1462640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27A42C-69DE-4467-85A5-447ADAE57547}"/>
              </a:ext>
            </a:extLst>
          </p:cNvPr>
          <p:cNvSpPr/>
          <p:nvPr/>
        </p:nvSpPr>
        <p:spPr>
          <a:xfrm>
            <a:off x="4403036" y="1904285"/>
            <a:ext cx="3067876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Penggulungan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penggilingan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A580E28-28EB-4DA9-9ECC-355759F2EBBE}"/>
              </a:ext>
            </a:extLst>
          </p:cNvPr>
          <p:cNvSpPr/>
          <p:nvPr/>
        </p:nvSpPr>
        <p:spPr>
          <a:xfrm>
            <a:off x="5797828" y="2310773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1BBA2F-ACF7-4424-9DD5-E9C9D76A48A1}"/>
              </a:ext>
            </a:extLst>
          </p:cNvPr>
          <p:cNvSpPr/>
          <p:nvPr/>
        </p:nvSpPr>
        <p:spPr>
          <a:xfrm>
            <a:off x="4976193" y="2763941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Fermentasi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F771913-7B24-41FE-B037-773EF1FFDCB2}"/>
              </a:ext>
            </a:extLst>
          </p:cNvPr>
          <p:cNvSpPr/>
          <p:nvPr/>
        </p:nvSpPr>
        <p:spPr>
          <a:xfrm>
            <a:off x="5817705" y="317042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F25280-BA33-4226-9008-E79F4DB0A1ED}"/>
              </a:ext>
            </a:extLst>
          </p:cNvPr>
          <p:cNvSpPr/>
          <p:nvPr/>
        </p:nvSpPr>
        <p:spPr>
          <a:xfrm>
            <a:off x="4996070" y="3623597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0C9BA58-AA0D-4CBB-8C4E-7EA3BE703A1E}"/>
              </a:ext>
            </a:extLst>
          </p:cNvPr>
          <p:cNvSpPr/>
          <p:nvPr/>
        </p:nvSpPr>
        <p:spPr>
          <a:xfrm>
            <a:off x="5830957" y="4067241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6724BE-B728-4F8B-8D38-F1662CADFABF}"/>
              </a:ext>
            </a:extLst>
          </p:cNvPr>
          <p:cNvSpPr/>
          <p:nvPr/>
        </p:nvSpPr>
        <p:spPr>
          <a:xfrm>
            <a:off x="5009322" y="4520409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Sortasi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1735961-B751-4996-98B2-C8AFF17F696D}"/>
              </a:ext>
            </a:extLst>
          </p:cNvPr>
          <p:cNvSpPr/>
          <p:nvPr/>
        </p:nvSpPr>
        <p:spPr>
          <a:xfrm>
            <a:off x="5811407" y="490497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359028-AC15-4E50-9FD6-2615E74EF067}"/>
              </a:ext>
            </a:extLst>
          </p:cNvPr>
          <p:cNvSpPr/>
          <p:nvPr/>
        </p:nvSpPr>
        <p:spPr>
          <a:xfrm>
            <a:off x="4989772" y="5358147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Pengemasan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0BA874A-6655-4789-938C-EE39022FD8AD}"/>
              </a:ext>
            </a:extLst>
          </p:cNvPr>
          <p:cNvSpPr/>
          <p:nvPr/>
        </p:nvSpPr>
        <p:spPr>
          <a:xfrm>
            <a:off x="5811407" y="5786553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494F77-2ED1-4820-A69F-E764449CD2BE}"/>
              </a:ext>
            </a:extLst>
          </p:cNvPr>
          <p:cNvSpPr/>
          <p:nvPr/>
        </p:nvSpPr>
        <p:spPr>
          <a:xfrm>
            <a:off x="4403037" y="6239721"/>
            <a:ext cx="3067875" cy="3693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Teh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hitam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dalam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kemasan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1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C761-3260-4F09-BAA2-D68A666B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867C-7C1F-4031-99D2-B533B9D6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65035" cy="486672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Usaha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mengubah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kondisi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fisik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pucuk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semula</a:t>
            </a:r>
            <a:r>
              <a:rPr lang="en-US" dirty="0">
                <a:latin typeface="+mj-lt"/>
              </a:rPr>
              <a:t> segar </a:t>
            </a:r>
            <a:r>
              <a:rPr lang="en-US" dirty="0" err="1">
                <a:latin typeface="+mj-lt"/>
              </a:rPr>
              <a:t>menjadi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lemas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menguapkan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sebagian</a:t>
            </a:r>
            <a:r>
              <a:rPr lang="en-US" dirty="0">
                <a:latin typeface="+mj-lt"/>
              </a:rPr>
              <a:t> air yang </a:t>
            </a:r>
            <a:r>
              <a:rPr lang="en-US" dirty="0" err="1">
                <a:latin typeface="+mj-lt"/>
              </a:rPr>
              <a:t>ada</a:t>
            </a:r>
            <a:r>
              <a:rPr lang="en-US" dirty="0">
                <a:latin typeface="+mj-lt"/>
              </a:rPr>
              <a:t> pada </a:t>
            </a:r>
            <a:r>
              <a:rPr lang="en-US" dirty="0" err="1">
                <a:latin typeface="+mj-lt"/>
              </a:rPr>
              <a:t>daun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K.a</a:t>
            </a:r>
            <a:r>
              <a:rPr lang="en-US" dirty="0">
                <a:latin typeface="+mj-lt"/>
              </a:rPr>
              <a:t>. 74-77% </a:t>
            </a:r>
            <a:r>
              <a:rPr lang="en-US" dirty="0" err="1">
                <a:latin typeface="+mj-lt"/>
              </a:rPr>
              <a:t>menjadi</a:t>
            </a:r>
            <a:r>
              <a:rPr lang="en-US" dirty="0">
                <a:latin typeface="+mj-lt"/>
              </a:rPr>
              <a:t> 50-60%</a:t>
            </a:r>
          </a:p>
          <a:p>
            <a:r>
              <a:rPr lang="en-US" dirty="0">
                <a:latin typeface="+mj-lt"/>
              </a:rPr>
              <a:t>Ada 2 </a:t>
            </a:r>
            <a:r>
              <a:rPr lang="en-US" dirty="0" err="1">
                <a:latin typeface="+mj-lt"/>
              </a:rPr>
              <a:t>sebutan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pelayuan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yaitu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Persentase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Layu</a:t>
            </a:r>
            <a:r>
              <a:rPr lang="en-US" dirty="0">
                <a:latin typeface="+mj-lt"/>
              </a:rPr>
              <a:t> (PL) dan </a:t>
            </a:r>
            <a:r>
              <a:rPr lang="en-US" dirty="0" err="1">
                <a:latin typeface="+mj-lt"/>
              </a:rPr>
              <a:t>Derajat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Layu</a:t>
            </a:r>
            <a:r>
              <a:rPr lang="en-US" dirty="0">
                <a:latin typeface="+mj-lt"/>
              </a:rPr>
              <a:t> (DL)</a:t>
            </a:r>
          </a:p>
          <a:p>
            <a:r>
              <a:rPr lang="en-US" dirty="0">
                <a:latin typeface="+mj-lt"/>
              </a:rPr>
              <a:t>PL = (L/B) x 100%</a:t>
            </a:r>
          </a:p>
          <a:p>
            <a:r>
              <a:rPr lang="en-US" dirty="0">
                <a:latin typeface="+mj-lt"/>
              </a:rPr>
              <a:t>DL = (K/L) x 100% </a:t>
            </a:r>
          </a:p>
        </p:txBody>
      </p:sp>
      <p:pic>
        <p:nvPicPr>
          <p:cNvPr id="14338" name="Picture 2" descr="Proses dari Daun Teh Menjadi Teh Seduh | Teh Pucuk Harum">
            <a:extLst>
              <a:ext uri="{FF2B5EF4-FFF2-40B4-BE49-F238E27FC236}">
                <a16:creationId xmlns:a16="http://schemas.microsoft.com/office/drawing/2014/main" id="{F498C90E-A218-4C7D-95B3-DF1F3B9F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28" y="1991276"/>
            <a:ext cx="5402801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9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88D6-9748-44F2-9FC1-90813EF7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1656-9124-42A9-B9D6-8952C280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871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Selama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pelayuan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perubahan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Fisik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lemas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lentur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Kimiawi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pemekatan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peruraian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senyawa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kenaikan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aktivitas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enzim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terurainya</a:t>
            </a:r>
            <a:r>
              <a:rPr lang="en-US" dirty="0">
                <a:latin typeface="+mj-lt"/>
              </a:rPr>
              <a:t> protein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kenaikan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kafein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kenaikan</a:t>
            </a:r>
            <a:r>
              <a:rPr lang="en-US" dirty="0">
                <a:latin typeface="+mj-lt"/>
              </a:rPr>
              <a:t> KH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larut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terbentuknya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asam</a:t>
            </a:r>
            <a:r>
              <a:rPr lang="en-US" dirty="0">
                <a:latin typeface="+mj-lt"/>
              </a:rPr>
              <a:t> organic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peruraian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sebagian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klorofil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feoforbid</a:t>
            </a:r>
            <a:endParaRPr lang="en-US" dirty="0">
              <a:latin typeface="+mj-lt"/>
            </a:endParaRPr>
          </a:p>
        </p:txBody>
      </p:sp>
      <p:pic>
        <p:nvPicPr>
          <p:cNvPr id="15362" name="Picture 2" descr="Menikmati Perkebunan Teh Malabar yang Asri">
            <a:extLst>
              <a:ext uri="{FF2B5EF4-FFF2-40B4-BE49-F238E27FC236}">
                <a16:creationId xmlns:a16="http://schemas.microsoft.com/office/drawing/2014/main" id="{AE5B48A2-299B-4612-A307-044B95A3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7" y="1934817"/>
            <a:ext cx="4885083" cy="36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8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6434-99AA-44BE-97B4-F68BB167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89AE-A155-43B7-8411-20B194C01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Perubahan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diindera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Timbul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sedap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Rasa </a:t>
            </a:r>
            <a:r>
              <a:rPr lang="en-US" dirty="0" err="1">
                <a:latin typeface="+mj-lt"/>
              </a:rPr>
              <a:t>pahit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turun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Rasa sepat </a:t>
            </a:r>
            <a:r>
              <a:rPr lang="en-US" dirty="0" err="1">
                <a:latin typeface="+mj-lt"/>
              </a:rPr>
              <a:t>meningkat</a:t>
            </a:r>
            <a:endParaRPr lang="en-US" dirty="0">
              <a:latin typeface="+mj-lt"/>
            </a:endParaRPr>
          </a:p>
        </p:txBody>
      </p:sp>
      <p:pic>
        <p:nvPicPr>
          <p:cNvPr id="16386" name="Picture 2" descr="Pengolahan Teh di PTPN VIII Ciater – Postharvest Notes">
            <a:extLst>
              <a:ext uri="{FF2B5EF4-FFF2-40B4-BE49-F238E27FC236}">
                <a16:creationId xmlns:a16="http://schemas.microsoft.com/office/drawing/2014/main" id="{61533D49-8A87-4462-A992-2FDE947D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41" y="1690688"/>
            <a:ext cx="5393359" cy="40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3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62C8-CF6E-4B41-82C9-488CF63C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04" y="5096151"/>
            <a:ext cx="10515600" cy="1325563"/>
          </a:xfrm>
        </p:spPr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Jenis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7E99-384D-45EC-9C0E-7631CF03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1825625"/>
            <a:ext cx="10515600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hitam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oolong</a:t>
            </a:r>
          </a:p>
          <a:p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wangi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instan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celup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050" name="Picture 2" descr="Mengenal Lebih Jauh Jenis-jenis Teh yang Ada di Dunia | Nusa Daily">
            <a:extLst>
              <a:ext uri="{FF2B5EF4-FFF2-40B4-BE49-F238E27FC236}">
                <a16:creationId xmlns:a16="http://schemas.microsoft.com/office/drawing/2014/main" id="{29FE2628-A0A7-4ECF-B0AC-F7857F7C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49" y="23812"/>
            <a:ext cx="8567551" cy="4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9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AE81-7CFC-40D7-9558-A5637B4A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F35E-70D5-4071-B39E-4840988A4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81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Persyaratan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Suhu</a:t>
            </a:r>
            <a:r>
              <a:rPr lang="en-US" dirty="0">
                <a:latin typeface="+mj-lt"/>
              </a:rPr>
              <a:t>: 20-28</a:t>
            </a:r>
            <a:r>
              <a:rPr lang="en-US" baseline="30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C</a:t>
            </a:r>
          </a:p>
          <a:p>
            <a:r>
              <a:rPr lang="en-US" dirty="0">
                <a:latin typeface="+mj-lt"/>
              </a:rPr>
              <a:t>Volume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800-900 m</a:t>
            </a:r>
            <a:r>
              <a:rPr lang="en-US" baseline="30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menit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Lama </a:t>
            </a:r>
            <a:r>
              <a:rPr lang="en-US" dirty="0" err="1">
                <a:latin typeface="+mj-lt"/>
              </a:rPr>
              <a:t>pelayuan</a:t>
            </a:r>
            <a:r>
              <a:rPr lang="en-US" dirty="0">
                <a:latin typeface="+mj-lt"/>
              </a:rPr>
              <a:t> 12-18 jam</a:t>
            </a:r>
          </a:p>
          <a:p>
            <a:r>
              <a:rPr lang="en-US" dirty="0" err="1">
                <a:latin typeface="+mj-lt"/>
              </a:rPr>
              <a:t>Tekanan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6-7 inch Hg</a:t>
            </a:r>
          </a:p>
        </p:txBody>
      </p:sp>
      <p:pic>
        <p:nvPicPr>
          <p:cNvPr id="17410" name="Picture 2" descr="Melestarikan Tanaman Teh dengan Pengolahan dan Diversifikasi - Institut  Teknologi Bandung">
            <a:extLst>
              <a:ext uri="{FF2B5EF4-FFF2-40B4-BE49-F238E27FC236}">
                <a16:creationId xmlns:a16="http://schemas.microsoft.com/office/drawing/2014/main" id="{548E26BE-1E27-4813-A65C-4ADAED55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94" y="1690688"/>
            <a:ext cx="4995954" cy="3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23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FE06-113B-4F40-A03E-2CD08B16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61B3E-CFCD-4113-B256-970BA630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Parameter </a:t>
            </a:r>
            <a:r>
              <a:rPr lang="en-US" dirty="0" err="1">
                <a:latin typeface="+mj-lt"/>
              </a:rPr>
              <a:t>berakhirnya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pelayuan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Perubahan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daun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Perubahan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tekstur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daun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Timbul</a:t>
            </a:r>
            <a:r>
              <a:rPr lang="en-US" dirty="0">
                <a:latin typeface="+mj-lt"/>
              </a:rPr>
              <a:t> aroma </a:t>
            </a:r>
            <a:r>
              <a:rPr lang="en-US" dirty="0" err="1">
                <a:latin typeface="+mj-lt"/>
              </a:rPr>
              <a:t>harum</a:t>
            </a:r>
            <a:endParaRPr lang="en-US" dirty="0">
              <a:latin typeface="+mj-lt"/>
            </a:endParaRPr>
          </a:p>
        </p:txBody>
      </p:sp>
      <p:pic>
        <p:nvPicPr>
          <p:cNvPr id="18434" name="Picture 2" descr="Proses Pembuatan Teh Secara Umum dan Teh Pilihan [Terlengkap]">
            <a:extLst>
              <a:ext uri="{FF2B5EF4-FFF2-40B4-BE49-F238E27FC236}">
                <a16:creationId xmlns:a16="http://schemas.microsoft.com/office/drawing/2014/main" id="{8CB105B0-E694-4D6A-AED3-01C2EE73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02" y="1690688"/>
            <a:ext cx="5758898" cy="38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46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FF21-7905-46CA-BDB3-933FB70E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F4EA26-8E36-44E4-877E-1818F0940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17528"/>
              </p:ext>
            </p:extLst>
          </p:nvPr>
        </p:nvGraphicFramePr>
        <p:xfrm>
          <a:off x="1846470" y="2124396"/>
          <a:ext cx="81279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630647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37846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2204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+mj-lt"/>
                        </a:rPr>
                        <a:t>Derajat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</a:rPr>
                        <a:t>Layu</a:t>
                      </a:r>
                      <a:r>
                        <a:rPr lang="en-US" sz="2400" b="1" dirty="0">
                          <a:latin typeface="+mj-lt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Kadar air (%)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Tingkat </a:t>
                      </a:r>
                      <a:r>
                        <a:rPr lang="en-US" sz="2400" b="1" dirty="0" err="1">
                          <a:latin typeface="+mj-lt"/>
                        </a:rPr>
                        <a:t>layu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45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j-lt"/>
                        </a:rPr>
                        <a:t>Sangat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ringan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14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j-lt"/>
                        </a:rPr>
                        <a:t>Ringan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9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Medium/</a:t>
                      </a:r>
                      <a:r>
                        <a:rPr lang="en-US" sz="2400" dirty="0" err="1">
                          <a:latin typeface="+mj-lt"/>
                        </a:rPr>
                        <a:t>sedang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16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j-lt"/>
                        </a:rPr>
                        <a:t>Berat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4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j-lt"/>
                        </a:rPr>
                        <a:t>Sangat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berat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56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ESIN GILING TEH - Alat Mesin Giling Daun Teh Celup - Mesin Giling Bahan teh  herbal - YouTube">
            <a:extLst>
              <a:ext uri="{FF2B5EF4-FFF2-40B4-BE49-F238E27FC236}">
                <a16:creationId xmlns:a16="http://schemas.microsoft.com/office/drawing/2014/main" id="{5F968537-68F4-4B2A-BF1C-2C42B170E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899"/>
          <a:stretch/>
        </p:blipFill>
        <p:spPr bwMode="auto">
          <a:xfrm>
            <a:off x="7128985" y="1825625"/>
            <a:ext cx="5063015" cy="32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061E5-1904-4369-AB00-FFB73914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Penggulungan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penggilingan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C207-B520-49E4-94CF-8542FAEB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95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Proses yang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Mememarkan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Menggulung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Menghancurkan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kasar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Pemisahan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partikel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daun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sudah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cukup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kecil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bagian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kasar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dgn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pengayakan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u="sng" dirty="0" err="1">
                <a:latin typeface="+mj-lt"/>
                <a:sym typeface="Wingdings" panose="05000000000000000000" pitchFamily="2" charset="2"/>
              </a:rPr>
              <a:t>Sortasi</a:t>
            </a:r>
            <a:r>
              <a:rPr lang="en-US" u="sng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u="sng" dirty="0" err="1">
                <a:latin typeface="+mj-lt"/>
                <a:sym typeface="Wingdings" panose="05000000000000000000" pitchFamily="2" charset="2"/>
              </a:rPr>
              <a:t>basah</a:t>
            </a: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533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3F40-5A95-4065-9F3B-BB0C54E4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Penggulungan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penggilingan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804B-3AEF-445C-838D-2F8560FF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Selama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penggulungan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penggilingan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Suhu</a:t>
            </a:r>
            <a:r>
              <a:rPr lang="en-US" dirty="0">
                <a:latin typeface="+mj-lt"/>
              </a:rPr>
              <a:t> naik</a:t>
            </a:r>
          </a:p>
          <a:p>
            <a:r>
              <a:rPr lang="en-US" dirty="0">
                <a:latin typeface="+mj-lt"/>
              </a:rPr>
              <a:t>Lama </a:t>
            </a:r>
            <a:r>
              <a:rPr lang="en-US" dirty="0" err="1">
                <a:latin typeface="+mj-lt"/>
              </a:rPr>
              <a:t>penggulungan</a:t>
            </a:r>
            <a:r>
              <a:rPr lang="en-US" dirty="0">
                <a:latin typeface="+mj-lt"/>
              </a:rPr>
              <a:t> 30-40 </a:t>
            </a:r>
            <a:r>
              <a:rPr lang="en-US" dirty="0" err="1">
                <a:latin typeface="+mj-lt"/>
              </a:rPr>
              <a:t>menit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Perlu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pelembaban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ruangan</a:t>
            </a:r>
            <a:endParaRPr lang="en-US" dirty="0">
              <a:latin typeface="+mj-lt"/>
            </a:endParaRPr>
          </a:p>
        </p:txBody>
      </p:sp>
      <p:pic>
        <p:nvPicPr>
          <p:cNvPr id="20482" name="Picture 2" descr="Food-Info.net : Produksi Teh">
            <a:extLst>
              <a:ext uri="{FF2B5EF4-FFF2-40B4-BE49-F238E27FC236}">
                <a16:creationId xmlns:a16="http://schemas.microsoft.com/office/drawing/2014/main" id="{ED3AB211-7E1F-4089-B130-22C882FE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92" y="1832216"/>
            <a:ext cx="4724212" cy="31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7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7247-F434-46FD-A3AB-80319D8E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Penggulungan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penggilingan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0459-60F0-4E54-AE6A-B6BC3A5CA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cs typeface="Aharoni" panose="02010803020104030203" pitchFamily="2" charset="-79"/>
              </a:rPr>
              <a:t>Lama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waktu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ditentukan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oleh:</a:t>
            </a:r>
          </a:p>
          <a:p>
            <a:r>
              <a:rPr lang="en-US" dirty="0" err="1">
                <a:latin typeface="+mj-lt"/>
                <a:cs typeface="Aharoni" panose="02010803020104030203" pitchFamily="2" charset="-79"/>
              </a:rPr>
              <a:t>Tipe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daun</a:t>
            </a:r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US" dirty="0" err="1">
                <a:latin typeface="+mj-lt"/>
                <a:cs typeface="Aharoni" panose="02010803020104030203" pitchFamily="2" charset="-79"/>
              </a:rPr>
              <a:t>Derajat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layu</a:t>
            </a:r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US" dirty="0" err="1">
                <a:latin typeface="+mj-lt"/>
                <a:cs typeface="Aharoni" panose="02010803020104030203" pitchFamily="2" charset="-79"/>
              </a:rPr>
              <a:t>Jumlah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daun</a:t>
            </a:r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US" dirty="0" err="1">
                <a:latin typeface="+mj-lt"/>
                <a:cs typeface="Aharoni" panose="02010803020104030203" pitchFamily="2" charset="-79"/>
              </a:rPr>
              <a:t>Tekanan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penggulung</a:t>
            </a:r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US" dirty="0" err="1">
                <a:latin typeface="+mj-lt"/>
                <a:cs typeface="Aharoni" panose="02010803020104030203" pitchFamily="2" charset="-79"/>
              </a:rPr>
              <a:t>Suhu</a:t>
            </a:r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US" dirty="0" err="1">
                <a:latin typeface="+mj-lt"/>
                <a:cs typeface="Aharoni" panose="02010803020104030203" pitchFamily="2" charset="-79"/>
              </a:rPr>
              <a:t>Tipe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teh</a:t>
            </a:r>
            <a:r>
              <a:rPr lang="en-US" dirty="0">
                <a:latin typeface="+mj-lt"/>
                <a:cs typeface="Aharoni" panose="02010803020104030203" pitchFamily="2" charset="-79"/>
              </a:rPr>
              <a:t> yang </a:t>
            </a:r>
            <a:r>
              <a:rPr lang="en-US" dirty="0" err="1">
                <a:latin typeface="+mj-lt"/>
                <a:cs typeface="Aharoni" panose="02010803020104030203" pitchFamily="2" charset="-79"/>
              </a:rPr>
              <a:t>dikehendaki</a:t>
            </a:r>
            <a:endParaRPr lang="en-US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" name="Picture 2" descr="MESIN GILING TEH - Alat Mesin Giling Daun Teh Celup - Mesin Giling Bahan teh  herbal - YouTube">
            <a:extLst>
              <a:ext uri="{FF2B5EF4-FFF2-40B4-BE49-F238E27FC236}">
                <a16:creationId xmlns:a16="http://schemas.microsoft.com/office/drawing/2014/main" id="{68CA6A4F-BD0E-4937-9553-E023A5792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899"/>
          <a:stretch/>
        </p:blipFill>
        <p:spPr bwMode="auto">
          <a:xfrm>
            <a:off x="7128985" y="1825625"/>
            <a:ext cx="5063015" cy="32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6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81F1-D2AE-473E-858D-3F264A7B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Penggulungan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penggilingan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0E42-3074-42C3-99B5-648DFBB76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Mesin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digunakan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OT</a:t>
            </a:r>
          </a:p>
          <a:p>
            <a:r>
              <a:rPr lang="en-US" dirty="0">
                <a:latin typeface="+mj-lt"/>
              </a:rPr>
              <a:t>PCR</a:t>
            </a:r>
          </a:p>
          <a:p>
            <a:r>
              <a:rPr lang="en-US" dirty="0">
                <a:latin typeface="+mj-lt"/>
              </a:rPr>
              <a:t>CTC</a:t>
            </a:r>
          </a:p>
          <a:p>
            <a:r>
              <a:rPr lang="en-US" dirty="0">
                <a:latin typeface="+mj-lt"/>
              </a:rPr>
              <a:t>RV</a:t>
            </a:r>
          </a:p>
        </p:txBody>
      </p:sp>
      <p:pic>
        <p:nvPicPr>
          <p:cNvPr id="4" name="Picture 2" descr="Food-Info.net : Produksi Teh">
            <a:extLst>
              <a:ext uri="{FF2B5EF4-FFF2-40B4-BE49-F238E27FC236}">
                <a16:creationId xmlns:a16="http://schemas.microsoft.com/office/drawing/2014/main" id="{8E1E62B3-EF5D-4643-AEB8-44FE6848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92" y="1832216"/>
            <a:ext cx="4724212" cy="31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37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E511-D9DC-475E-A191-47ACA5A1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basah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20EA-BAA1-4ECD-AA5C-7A4850E11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6183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Proses </a:t>
            </a:r>
            <a:r>
              <a:rPr lang="en-US" dirty="0" err="1">
                <a:latin typeface="+mj-lt"/>
              </a:rPr>
              <a:t>pemisahan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halus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basah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kasar</a:t>
            </a:r>
            <a:r>
              <a:rPr lang="en-US" dirty="0">
                <a:latin typeface="+mj-lt"/>
              </a:rPr>
              <a:t>/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lebih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besar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ukurannya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di sela-sela </a:t>
            </a:r>
            <a:r>
              <a:rPr lang="en-US" dirty="0" err="1">
                <a:latin typeface="+mj-lt"/>
              </a:rPr>
              <a:t>tahap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penggulungan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Saringan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digunakan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Saringan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getar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Saringan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goyang</a:t>
            </a:r>
            <a:endParaRPr lang="en-US" dirty="0">
              <a:latin typeface="+mj-lt"/>
            </a:endParaRPr>
          </a:p>
        </p:txBody>
      </p:sp>
      <p:pic>
        <p:nvPicPr>
          <p:cNvPr id="21508" name="Picture 4" descr="SORTASI,PENCUCIAN DAN PENGERINGAN - PDF Download Gratis">
            <a:extLst>
              <a:ext uri="{FF2B5EF4-FFF2-40B4-BE49-F238E27FC236}">
                <a16:creationId xmlns:a16="http://schemas.microsoft.com/office/drawing/2014/main" id="{2E09C0DC-0A02-4679-8814-24630CDC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09" y="1825625"/>
            <a:ext cx="5128591" cy="38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1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AA34-EE34-4278-93E7-6335718B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Fermentasi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BD149-4346-497C-867A-434ED3C8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67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Tujuan</a:t>
            </a:r>
            <a:r>
              <a:rPr lang="en-US" dirty="0">
                <a:latin typeface="+mj-lt"/>
              </a:rPr>
              <a:t>: </a:t>
            </a:r>
          </a:p>
          <a:p>
            <a:r>
              <a:rPr lang="en-US" dirty="0" err="1">
                <a:latin typeface="+mj-lt"/>
              </a:rPr>
              <a:t>Oksidasi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enzimatis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terbentuk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teaflavin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dan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tearubigin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r>
              <a:rPr lang="en-US" dirty="0" err="1">
                <a:latin typeface="+mj-lt"/>
                <a:sym typeface="Wingdings" panose="05000000000000000000" pitchFamily="2" charset="2"/>
              </a:rPr>
              <a:t>Memunculkan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aroma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khas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24578" name="Picture 2" descr="Closeup Fermentasi Daun Teh Proses Pengeringan Di Pabrik Di Sri Lanka Foto  Stok - Unduh Gambar Sekarang - iStock">
            <a:extLst>
              <a:ext uri="{FF2B5EF4-FFF2-40B4-BE49-F238E27FC236}">
                <a16:creationId xmlns:a16="http://schemas.microsoft.com/office/drawing/2014/main" id="{2027407D-B528-416D-BD7C-A47056AFC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02" y="1825625"/>
            <a:ext cx="4266502" cy="28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24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EE10972-DD45-49FF-B0D9-87F7F7E16255}"/>
              </a:ext>
            </a:extLst>
          </p:cNvPr>
          <p:cNvSpPr/>
          <p:nvPr/>
        </p:nvSpPr>
        <p:spPr>
          <a:xfrm>
            <a:off x="4638261" y="1"/>
            <a:ext cx="755373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6F6FD-6A35-4F1F-BAB0-80388B4A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Fermentasi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4DDB5-BA81-4391-85E8-307D11AC285F}"/>
              </a:ext>
            </a:extLst>
          </p:cNvPr>
          <p:cNvSpPr txBox="1"/>
          <p:nvPr/>
        </p:nvSpPr>
        <p:spPr>
          <a:xfrm>
            <a:off x="6785113" y="180459"/>
            <a:ext cx="19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E, EGC, ECG, EGCG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ED986-98C6-4467-A962-DD1DB238C04E}"/>
              </a:ext>
            </a:extLst>
          </p:cNvPr>
          <p:cNvSpPr txBox="1"/>
          <p:nvPr/>
        </p:nvSpPr>
        <p:spPr>
          <a:xfrm>
            <a:off x="6643864" y="1150346"/>
            <a:ext cx="224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orthoquinon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52A42-E049-485D-B4B6-13DB49957FFC}"/>
              </a:ext>
            </a:extLst>
          </p:cNvPr>
          <p:cNvSpPr txBox="1"/>
          <p:nvPr/>
        </p:nvSpPr>
        <p:spPr>
          <a:xfrm>
            <a:off x="7107540" y="2238926"/>
            <a:ext cx="12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Bis-flavanol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74C0C-24B9-42DF-AF23-1B2419E42F23}"/>
              </a:ext>
            </a:extLst>
          </p:cNvPr>
          <p:cNvSpPr txBox="1"/>
          <p:nvPr/>
        </p:nvSpPr>
        <p:spPr>
          <a:xfrm>
            <a:off x="7125879" y="3381955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Thea-flavin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97EAB-88E0-42E8-BDC6-1058EE8C45A8}"/>
              </a:ext>
            </a:extLst>
          </p:cNvPr>
          <p:cNvSpPr txBox="1"/>
          <p:nvPr/>
        </p:nvSpPr>
        <p:spPr>
          <a:xfrm>
            <a:off x="7077924" y="470751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Thea-</a:t>
            </a:r>
            <a:r>
              <a:rPr lang="en-US" dirty="0" err="1"/>
              <a:t>rubigin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86D22-FD8A-4064-8D24-EF30FC09FD11}"/>
              </a:ext>
            </a:extLst>
          </p:cNvPr>
          <p:cNvSpPr txBox="1"/>
          <p:nvPr/>
        </p:nvSpPr>
        <p:spPr>
          <a:xfrm>
            <a:off x="6893717" y="5928447"/>
            <a:ext cx="208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larut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2836F3-7084-4217-974A-DCF4BE13587D}"/>
              </a:ext>
            </a:extLst>
          </p:cNvPr>
          <p:cNvCxnSpPr>
            <a:stCxn id="4" idx="2"/>
          </p:cNvCxnSpPr>
          <p:nvPr/>
        </p:nvCxnSpPr>
        <p:spPr>
          <a:xfrm flipH="1">
            <a:off x="7738065" y="549791"/>
            <a:ext cx="1" cy="60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FCC5C0-3D4A-45F0-B59E-C941A803736A}"/>
              </a:ext>
            </a:extLst>
          </p:cNvPr>
          <p:cNvCxnSpPr/>
          <p:nvPr/>
        </p:nvCxnSpPr>
        <p:spPr>
          <a:xfrm flipH="1">
            <a:off x="7744690" y="5211214"/>
            <a:ext cx="1" cy="60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121259-6542-464A-B34F-2A873C21AD53}"/>
              </a:ext>
            </a:extLst>
          </p:cNvPr>
          <p:cNvCxnSpPr/>
          <p:nvPr/>
        </p:nvCxnSpPr>
        <p:spPr>
          <a:xfrm flipH="1">
            <a:off x="7738063" y="3860386"/>
            <a:ext cx="1" cy="60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BBD653-361D-4CB7-8508-8CE6EFA58E97}"/>
              </a:ext>
            </a:extLst>
          </p:cNvPr>
          <p:cNvCxnSpPr/>
          <p:nvPr/>
        </p:nvCxnSpPr>
        <p:spPr>
          <a:xfrm flipH="1">
            <a:off x="7738064" y="2612665"/>
            <a:ext cx="1" cy="60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5F62EE-4CC5-4DE9-868C-9CB214B73366}"/>
              </a:ext>
            </a:extLst>
          </p:cNvPr>
          <p:cNvCxnSpPr/>
          <p:nvPr/>
        </p:nvCxnSpPr>
        <p:spPr>
          <a:xfrm flipH="1">
            <a:off x="7758989" y="1606249"/>
            <a:ext cx="1" cy="60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0DB5C8-089B-406D-9CE4-44BECF566447}"/>
              </a:ext>
            </a:extLst>
          </p:cNvPr>
          <p:cNvSpPr txBox="1"/>
          <p:nvPr/>
        </p:nvSpPr>
        <p:spPr>
          <a:xfrm>
            <a:off x="8350253" y="653476"/>
            <a:ext cx="190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Oksidasi</a:t>
            </a:r>
            <a:r>
              <a:rPr lang="en-US" i="1" dirty="0"/>
              <a:t> </a:t>
            </a:r>
            <a:r>
              <a:rPr lang="en-US" i="1" dirty="0" err="1"/>
              <a:t>enzimatis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47AA53-1030-4AD7-ABD6-1BA07C5DAF36}"/>
              </a:ext>
            </a:extLst>
          </p:cNvPr>
          <p:cNvSpPr txBox="1"/>
          <p:nvPr/>
        </p:nvSpPr>
        <p:spPr>
          <a:xfrm>
            <a:off x="8399771" y="172186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Dimerisasi</a:t>
            </a: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44BB6F-44CD-423D-86A1-846BF28E9B2E}"/>
              </a:ext>
            </a:extLst>
          </p:cNvPr>
          <p:cNvSpPr txBox="1"/>
          <p:nvPr/>
        </p:nvSpPr>
        <p:spPr>
          <a:xfrm>
            <a:off x="8453622" y="2756769"/>
            <a:ext cx="12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Kondensasi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6151B1-BCAF-4B01-AC58-5295F85983B4}"/>
              </a:ext>
            </a:extLst>
          </p:cNvPr>
          <p:cNvSpPr txBox="1"/>
          <p:nvPr/>
        </p:nvSpPr>
        <p:spPr>
          <a:xfrm>
            <a:off x="8453622" y="4136004"/>
            <a:ext cx="12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Kondensasi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80472C-7037-42B6-98D5-84002A78E370}"/>
              </a:ext>
            </a:extLst>
          </p:cNvPr>
          <p:cNvSpPr txBox="1"/>
          <p:nvPr/>
        </p:nvSpPr>
        <p:spPr>
          <a:xfrm>
            <a:off x="8547652" y="5317982"/>
            <a:ext cx="261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Pengendapan</a:t>
            </a:r>
            <a:r>
              <a:rPr lang="en-US" i="1" dirty="0"/>
              <a:t> </a:t>
            </a:r>
            <a:r>
              <a:rPr lang="en-US" i="1" dirty="0" err="1"/>
              <a:t>dgn</a:t>
            </a:r>
            <a:r>
              <a:rPr lang="en-US" i="1" dirty="0"/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221505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nduan Kerja Menanam Bibit Teh di Lahan Perkebunan dengan Baik - Toko  Tanaman">
            <a:extLst>
              <a:ext uri="{FF2B5EF4-FFF2-40B4-BE49-F238E27FC236}">
                <a16:creationId xmlns:a16="http://schemas.microsoft.com/office/drawing/2014/main" id="{632CF2CF-6B57-4D96-9130-F047A338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0"/>
            <a:ext cx="1031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DDEEC1-F6AC-46DB-8096-118806F4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" y="351873"/>
            <a:ext cx="5642113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komoditas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unggulan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lingkup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perkebunan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E6B7-FD43-4CD6-98BF-0D5982D8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647" y="351873"/>
            <a:ext cx="5774635" cy="2358887"/>
          </a:xfrm>
        </p:spPr>
        <p:txBody>
          <a:bodyPr>
            <a:normAutofit/>
          </a:bodyPr>
          <a:lstStyle/>
          <a:p>
            <a:endParaRPr lang="en-US" sz="3200" dirty="0">
              <a:latin typeface="+mj-lt"/>
            </a:endParaRPr>
          </a:p>
          <a:p>
            <a:r>
              <a:rPr lang="en-US" sz="3200" dirty="0" err="1">
                <a:latin typeface="+mj-lt"/>
              </a:rPr>
              <a:t>Penghasil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devisa</a:t>
            </a:r>
            <a:endParaRPr lang="en-US" sz="3200" dirty="0">
              <a:latin typeface="+mj-lt"/>
            </a:endParaRPr>
          </a:p>
          <a:p>
            <a:r>
              <a:rPr lang="en-US" sz="3200" dirty="0" err="1">
                <a:latin typeface="+mj-lt"/>
              </a:rPr>
              <a:t>Penyerap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tenaga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kerja</a:t>
            </a:r>
            <a:endParaRPr lang="en-US" sz="3200" dirty="0">
              <a:latin typeface="+mj-lt"/>
            </a:endParaRPr>
          </a:p>
          <a:p>
            <a:r>
              <a:rPr lang="en-US" sz="3200" dirty="0" err="1">
                <a:latin typeface="+mj-lt"/>
              </a:rPr>
              <a:t>Berfungsi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menjaga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hidrologis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79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ual Jual Teh Hijau (Kualitas Eksport) | KASKUS">
            <a:extLst>
              <a:ext uri="{FF2B5EF4-FFF2-40B4-BE49-F238E27FC236}">
                <a16:creationId xmlns:a16="http://schemas.microsoft.com/office/drawing/2014/main" id="{1015DB79-E144-407C-A1C5-14A0A7BA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39" y="0"/>
            <a:ext cx="4446461" cy="49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12735-323F-43C4-B1D3-5F96294F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Fermentasi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2362-EC6B-44F4-9151-879973F28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21487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Under fermented: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seduhan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muda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citarasa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belum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sempurna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Over fermented: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seduhan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tua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gelap</a:t>
            </a:r>
            <a:r>
              <a:rPr lang="en-US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citarasa</a:t>
            </a:r>
            <a:r>
              <a:rPr lang="en-US" dirty="0">
                <a:latin typeface="+mj-lt"/>
              </a:rPr>
              <a:t> dan aroma </a:t>
            </a:r>
            <a:r>
              <a:rPr lang="en-US" dirty="0" err="1">
                <a:latin typeface="+mj-lt"/>
              </a:rPr>
              <a:t>menurun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kadar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terlarut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menurun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520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53BF-D566-4A38-8D39-D7AECF41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Pengeringan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BD7E-0F49-4C92-8E79-DD7C1892E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+mj-lt"/>
              </a:rPr>
              <a:t>Menghentikan</a:t>
            </a:r>
            <a:r>
              <a:rPr lang="en-US" dirty="0">
                <a:latin typeface="+mj-lt"/>
              </a:rPr>
              <a:t> proses </a:t>
            </a:r>
            <a:r>
              <a:rPr lang="en-US" dirty="0" err="1">
                <a:latin typeface="+mj-lt"/>
              </a:rPr>
              <a:t>fermentasi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Mengubah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produk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akhir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tahan</a:t>
            </a:r>
            <a:r>
              <a:rPr lang="en-US" dirty="0">
                <a:latin typeface="+mj-lt"/>
              </a:rPr>
              <a:t> lama, </a:t>
            </a:r>
            <a:r>
              <a:rPr lang="en-US" dirty="0" err="1">
                <a:latin typeface="+mj-lt"/>
              </a:rPr>
              <a:t>mudah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ditangani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diangkut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Prinsip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Menghembuskan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panas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melewati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hamparan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mengalami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fermentasi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Kondisi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pengeringan</a:t>
            </a:r>
            <a:r>
              <a:rPr lang="en-US" dirty="0">
                <a:latin typeface="+mj-lt"/>
              </a:rPr>
              <a:t> optimum:</a:t>
            </a:r>
          </a:p>
          <a:p>
            <a:r>
              <a:rPr lang="en-US" dirty="0" err="1">
                <a:latin typeface="+mj-lt"/>
              </a:rPr>
              <a:t>Suhu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masuk</a:t>
            </a:r>
            <a:r>
              <a:rPr lang="en-US" dirty="0">
                <a:latin typeface="+mj-lt"/>
              </a:rPr>
              <a:t> 90-95</a:t>
            </a:r>
            <a:r>
              <a:rPr lang="en-US" baseline="30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C</a:t>
            </a:r>
          </a:p>
          <a:p>
            <a:r>
              <a:rPr lang="en-US" dirty="0" err="1">
                <a:latin typeface="+mj-lt"/>
              </a:rPr>
              <a:t>Suhu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keluar</a:t>
            </a:r>
            <a:r>
              <a:rPr lang="en-US" dirty="0">
                <a:latin typeface="+mj-lt"/>
              </a:rPr>
              <a:t> 45-50</a:t>
            </a:r>
            <a:r>
              <a:rPr lang="en-US" baseline="30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C</a:t>
            </a:r>
          </a:p>
          <a:p>
            <a:r>
              <a:rPr lang="en-US" dirty="0">
                <a:latin typeface="+mj-lt"/>
              </a:rPr>
              <a:t>Waktu 20-22 </a:t>
            </a:r>
            <a:r>
              <a:rPr lang="en-US" dirty="0" err="1">
                <a:latin typeface="+mj-lt"/>
              </a:rPr>
              <a:t>menit</a:t>
            </a:r>
            <a:endParaRPr lang="en-US" dirty="0">
              <a:latin typeface="+mj-lt"/>
            </a:endParaRPr>
          </a:p>
        </p:txBody>
      </p:sp>
      <p:pic>
        <p:nvPicPr>
          <p:cNvPr id="27652" name="Picture 4" descr="Sindie bLo9: Teknologi Pembuatan Teh Secara Tradisional">
            <a:extLst>
              <a:ext uri="{FF2B5EF4-FFF2-40B4-BE49-F238E27FC236}">
                <a16:creationId xmlns:a16="http://schemas.microsoft.com/office/drawing/2014/main" id="{520533E1-31FF-4D80-B5B7-D624D02D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4030869"/>
            <a:ext cx="4240696" cy="28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08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27D3-7FBA-4DD0-BDA7-962C8D10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Pengeringan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CA19-BC4F-407D-A37A-DB9379EC4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Hal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diperhatikan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Suhu</a:t>
            </a:r>
            <a:r>
              <a:rPr lang="en-US" dirty="0">
                <a:latin typeface="+mj-lt"/>
              </a:rPr>
              <a:t> dan volume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panas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Jumlah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dikeringkan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Kecepatan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pengering</a:t>
            </a:r>
            <a:endParaRPr lang="en-US" dirty="0">
              <a:latin typeface="+mj-lt"/>
            </a:endParaRPr>
          </a:p>
        </p:txBody>
      </p:sp>
      <p:pic>
        <p:nvPicPr>
          <p:cNvPr id="28674" name="Picture 2" descr="Daun Teh Pengeringan Foto Stok - Unduh Gambar Sekarang - iStock">
            <a:extLst>
              <a:ext uri="{FF2B5EF4-FFF2-40B4-BE49-F238E27FC236}">
                <a16:creationId xmlns:a16="http://schemas.microsoft.com/office/drawing/2014/main" id="{847976E9-C673-4D07-A710-556693A8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5" y="1179442"/>
            <a:ext cx="6344255" cy="42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2EDC-876B-48CD-9C95-B8052972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Pengeringan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34DB3-F9BB-4373-841C-0D5223284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Kegagalan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pengeringan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ditandai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Oksidasi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berlanjut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Case hardening</a:t>
            </a:r>
          </a:p>
          <a:p>
            <a:r>
              <a:rPr lang="en-US" dirty="0" err="1">
                <a:latin typeface="+mj-lt"/>
              </a:rPr>
              <a:t>Kontaminasi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overfermentasi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Kapasitas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Tingginya</a:t>
            </a:r>
            <a:r>
              <a:rPr lang="en-US" dirty="0">
                <a:latin typeface="+mj-lt"/>
              </a:rPr>
              <a:t> % blow out dan </a:t>
            </a:r>
            <a:r>
              <a:rPr lang="en-US" dirty="0" err="1">
                <a:latin typeface="+mj-lt"/>
              </a:rPr>
              <a:t>rontok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A5A91-3C4F-44B3-821B-C73B89C2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39" y="1872459"/>
            <a:ext cx="5150110" cy="30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99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5685-06F4-4BDB-B9A1-439CD875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Pengeringan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88DC-209E-444A-992F-2BD6FF77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634" y="1825625"/>
            <a:ext cx="5960165" cy="2719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Perubahan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selama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pengeringan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Terhentinya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aktivitas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enzim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Timbul</a:t>
            </a:r>
            <a:r>
              <a:rPr lang="en-US" dirty="0">
                <a:latin typeface="+mj-lt"/>
              </a:rPr>
              <a:t> rasa,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spesifik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Mengeringnya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lapisan</a:t>
            </a:r>
            <a:r>
              <a:rPr lang="en-US" dirty="0">
                <a:latin typeface="+mj-lt"/>
              </a:rPr>
              <a:t> gel </a:t>
            </a:r>
            <a:r>
              <a:rPr lang="en-US" dirty="0" err="1">
                <a:latin typeface="+mj-lt"/>
              </a:rPr>
              <a:t>pektin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permukaan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Penguapan</a:t>
            </a:r>
            <a:r>
              <a:rPr lang="en-US" dirty="0">
                <a:latin typeface="+mj-lt"/>
              </a:rPr>
              <a:t> air</a:t>
            </a:r>
          </a:p>
        </p:txBody>
      </p:sp>
      <p:pic>
        <p:nvPicPr>
          <p:cNvPr id="29698" name="Picture 2" descr="Pengeringan teh">
            <a:extLst>
              <a:ext uri="{FF2B5EF4-FFF2-40B4-BE49-F238E27FC236}">
                <a16:creationId xmlns:a16="http://schemas.microsoft.com/office/drawing/2014/main" id="{8A2EA33C-A029-487D-A870-FC244238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7185"/>
            <a:ext cx="4344114" cy="28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6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1C1E-463F-4A60-A484-D4FA6974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Kering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Pengepakan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7ACEA-F479-42DA-8ECC-48CE0BE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892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Tujuan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Memisahkan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berdasarkan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mutunya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Memurnikan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Melindungi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pengaruh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luar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menurunkan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kualitas</a:t>
            </a:r>
            <a:endParaRPr lang="en-US" dirty="0">
              <a:latin typeface="+mj-lt"/>
            </a:endParaRPr>
          </a:p>
        </p:txBody>
      </p:sp>
      <p:pic>
        <p:nvPicPr>
          <p:cNvPr id="30722" name="Picture 2" descr="Melihat Langsung Proses Pembuatan Teh di Pabrik Teh Malabar | Dunia Aleut!">
            <a:extLst>
              <a:ext uri="{FF2B5EF4-FFF2-40B4-BE49-F238E27FC236}">
                <a16:creationId xmlns:a16="http://schemas.microsoft.com/office/drawing/2014/main" id="{7ACD086C-3C0A-4CE6-966B-FA2B4BA9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08" y="2097156"/>
            <a:ext cx="6347791" cy="47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737C-F55D-4A87-BEBC-8EE13BDD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Kering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Pengepakan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F113-5D7B-47C9-9DB6-ABF16B5A5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Prinsip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pelaksanaan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Pengayakan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memisahkan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bubuk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mjd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berbagai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ukuran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Macam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getar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vibroscreen</a:t>
            </a:r>
            <a:r>
              <a:rPr lang="en-US" dirty="0">
                <a:latin typeface="+mj-lt"/>
              </a:rPr>
              <a:t> separator)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putar</a:t>
            </a:r>
            <a:r>
              <a:rPr lang="en-US" dirty="0">
                <a:latin typeface="+mj-lt"/>
              </a:rPr>
              <a:t> (rotary shifter)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mundur</a:t>
            </a:r>
            <a:r>
              <a:rPr lang="en-US" dirty="0">
                <a:latin typeface="+mj-lt"/>
              </a:rPr>
              <a:t> (reciprocating shifter)</a:t>
            </a:r>
          </a:p>
          <a:p>
            <a:r>
              <a:rPr lang="en-US" dirty="0" err="1">
                <a:latin typeface="+mj-lt"/>
              </a:rPr>
              <a:t>Pengecilan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kering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besar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dgn</a:t>
            </a:r>
            <a:r>
              <a:rPr lang="en-US" dirty="0">
                <a:latin typeface="+mj-lt"/>
              </a:rPr>
              <a:t> Tea breaker</a:t>
            </a:r>
          </a:p>
          <a:p>
            <a:r>
              <a:rPr lang="en-US" dirty="0" err="1">
                <a:latin typeface="+mj-lt"/>
              </a:rPr>
              <a:t>Pemisahan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serat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tulang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dgn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stolk</a:t>
            </a:r>
            <a:r>
              <a:rPr lang="en-US" dirty="0">
                <a:latin typeface="+mj-lt"/>
              </a:rPr>
              <a:t> separator electric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vibro</a:t>
            </a:r>
            <a:r>
              <a:rPr lang="en-US" dirty="0">
                <a:latin typeface="+mj-lt"/>
              </a:rPr>
              <a:t> extractor</a:t>
            </a:r>
          </a:p>
          <a:p>
            <a:r>
              <a:rPr lang="en-US" dirty="0" err="1">
                <a:latin typeface="+mj-lt"/>
              </a:rPr>
              <a:t>Pemisahan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berdasarkan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bobot</a:t>
            </a:r>
            <a:r>
              <a:rPr lang="en-US" dirty="0">
                <a:latin typeface="+mj-lt"/>
              </a:rPr>
              <a:t>/ </a:t>
            </a:r>
            <a:r>
              <a:rPr lang="en-US" dirty="0" err="1">
                <a:latin typeface="+mj-lt"/>
              </a:rPr>
              <a:t>berat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menggunakan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penghembus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winower</a:t>
            </a:r>
            <a:r>
              <a:rPr lang="en-US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303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0AD6-AC51-411C-8789-94D87997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Kering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Pengepakan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F493-E38D-4CA0-BB37-617D43FF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+mj-lt"/>
              </a:rPr>
              <a:t>Penyimpanan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sementara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pd </a:t>
            </a:r>
            <a:r>
              <a:rPr lang="en-US" dirty="0" err="1">
                <a:latin typeface="+mj-lt"/>
              </a:rPr>
              <a:t>peti</a:t>
            </a:r>
            <a:r>
              <a:rPr lang="en-US" dirty="0">
                <a:latin typeface="+mj-lt"/>
              </a:rPr>
              <a:t> miring, agar: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K.a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seragam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aroma </a:t>
            </a:r>
            <a:r>
              <a:rPr lang="en-US" dirty="0" err="1">
                <a:latin typeface="+mj-lt"/>
              </a:rPr>
              <a:t>khas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hitam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blending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mempertahankan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Syarat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ruangan</a:t>
            </a:r>
            <a:r>
              <a:rPr lang="en-US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bersih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cukup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hangat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kering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- </a:t>
            </a:r>
            <a:r>
              <a:rPr lang="en-US" dirty="0" err="1">
                <a:latin typeface="+mj-lt"/>
              </a:rPr>
              <a:t>cukup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ventilasi</a:t>
            </a:r>
            <a:endParaRPr lang="en-US" dirty="0">
              <a:latin typeface="+mj-lt"/>
            </a:endParaRPr>
          </a:p>
        </p:txBody>
      </p:sp>
      <p:pic>
        <p:nvPicPr>
          <p:cNvPr id="31746" name="Picture 2" descr="Pengemasan Produk Teh Hitam Di PT. Perkebunan Nusantara IX Kebun Semugih">
            <a:extLst>
              <a:ext uri="{FF2B5EF4-FFF2-40B4-BE49-F238E27FC236}">
                <a16:creationId xmlns:a16="http://schemas.microsoft.com/office/drawing/2014/main" id="{E45B9D8A-4A35-4BAA-8A02-925DAAA8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37" y="2841763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25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4E27-7070-410D-A2E3-4091AB18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Kering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Pengepakan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DCFF-B729-4D8E-8576-110E7A71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Kegagalan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sortasi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kering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Kenaikan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kadar</a:t>
            </a:r>
            <a:r>
              <a:rPr lang="en-US" dirty="0">
                <a:latin typeface="+mj-lt"/>
              </a:rPr>
              <a:t> air</a:t>
            </a:r>
          </a:p>
          <a:p>
            <a:r>
              <a:rPr lang="en-US" dirty="0" err="1">
                <a:latin typeface="+mj-lt"/>
              </a:rPr>
              <a:t>Permukaan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kurang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mengkilat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Ukuran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partikel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kurang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seragam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Terlalu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banyak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serat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tangkai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Ruangan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berdebu</a:t>
            </a:r>
            <a:endParaRPr lang="en-US" dirty="0">
              <a:latin typeface="+mj-lt"/>
            </a:endParaRPr>
          </a:p>
        </p:txBody>
      </p:sp>
      <p:pic>
        <p:nvPicPr>
          <p:cNvPr id="32770" name="Picture 2" descr="Jual Supplier Teh Bubuk Kayu Secang 100Gram 100 Alami di lapak kurmaajwa84  | Bukalapak">
            <a:extLst>
              <a:ext uri="{FF2B5EF4-FFF2-40B4-BE49-F238E27FC236}">
                <a16:creationId xmlns:a16="http://schemas.microsoft.com/office/drawing/2014/main" id="{7ADF8E85-1005-4A8D-B983-BB50880B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70" y="2054087"/>
            <a:ext cx="3690730" cy="36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87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7C96-F77B-4443-ACCC-B3EAC4A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Standard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mutu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volume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(per 115 gram)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086E3D-91A8-4220-92E7-AD6BA0594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55105"/>
              </p:ext>
            </p:extLst>
          </p:nvPr>
        </p:nvGraphicFramePr>
        <p:xfrm>
          <a:off x="110436" y="1690688"/>
          <a:ext cx="8128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252072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3535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+mj-lt"/>
                        </a:rPr>
                        <a:t>Jenis</a:t>
                      </a:r>
                      <a:r>
                        <a:rPr lang="en-US" b="1" dirty="0">
                          <a:latin typeface="+mj-lt"/>
                        </a:rPr>
                        <a:t> </a:t>
                      </a:r>
                      <a:r>
                        <a:rPr lang="en-US" b="1" dirty="0" err="1">
                          <a:latin typeface="+mj-lt"/>
                        </a:rPr>
                        <a:t>Mutu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Volume standard (mL)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2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390-395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04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477-480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BOPF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330-335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7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240-245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25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250-255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39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245-250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7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410-420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8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PF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280-290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3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Dust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240-245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0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BP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250-260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823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340-350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2994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B32422-55AB-4478-8F8F-B057ECF120AD}"/>
              </a:ext>
            </a:extLst>
          </p:cNvPr>
          <p:cNvSpPr txBox="1"/>
          <p:nvPr/>
        </p:nvSpPr>
        <p:spPr>
          <a:xfrm>
            <a:off x="8388627" y="2508909"/>
            <a:ext cx="3061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OP </a:t>
            </a:r>
            <a:r>
              <a:rPr lang="en-US" dirty="0" err="1">
                <a:latin typeface="+mj-lt"/>
              </a:rPr>
              <a:t>lolos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10 mesh; BOPF </a:t>
            </a:r>
            <a:r>
              <a:rPr lang="en-US" dirty="0" err="1">
                <a:latin typeface="+mj-lt"/>
              </a:rPr>
              <a:t>lolos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12/14 mesh; PF </a:t>
            </a:r>
            <a:r>
              <a:rPr lang="en-US" dirty="0" err="1">
                <a:latin typeface="+mj-lt"/>
              </a:rPr>
              <a:t>lolos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14/16-18 mesh; Dust </a:t>
            </a:r>
            <a:r>
              <a:rPr lang="en-US" dirty="0" err="1">
                <a:latin typeface="+mj-lt"/>
              </a:rPr>
              <a:t>lolos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20 mesh; Dust II </a:t>
            </a:r>
            <a:r>
              <a:rPr lang="en-US" dirty="0" err="1">
                <a:latin typeface="+mj-lt"/>
              </a:rPr>
              <a:t>lolos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ayakan</a:t>
            </a:r>
            <a:r>
              <a:rPr lang="en-US" dirty="0">
                <a:latin typeface="+mj-lt"/>
              </a:rPr>
              <a:t> 22 mesh</a:t>
            </a:r>
          </a:p>
        </p:txBody>
      </p:sp>
    </p:spTree>
    <p:extLst>
      <p:ext uri="{BB962C8B-B14F-4D97-AF65-F5344CB8AC3E}">
        <p14:creationId xmlns:p14="http://schemas.microsoft.com/office/powerpoint/2010/main" val="307793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AE91-7E4E-400A-94A1-F9B8AEE0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612"/>
            <a:ext cx="10515600" cy="1325563"/>
          </a:xfrm>
        </p:spPr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Upaya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industri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menghadapi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kemerosotan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harga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ED1D-F1DE-426B-9F40-BA0CD1C3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838877"/>
            <a:ext cx="10515600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Peningkatan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Diversifikasi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hasil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Penyempurnaan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sistem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pemasaran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Peningkatan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produktivitas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Pemanfaatan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sumber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daya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Inovasi</a:t>
            </a:r>
            <a:endParaRPr lang="en-US" dirty="0">
              <a:latin typeface="+mj-lt"/>
            </a:endParaRPr>
          </a:p>
        </p:txBody>
      </p:sp>
      <p:pic>
        <p:nvPicPr>
          <p:cNvPr id="3074" name="Picture 2" descr="Cara Menanam Teh di Rumah Menggunakan Polibag">
            <a:extLst>
              <a:ext uri="{FF2B5EF4-FFF2-40B4-BE49-F238E27FC236}">
                <a16:creationId xmlns:a16="http://schemas.microsoft.com/office/drawing/2014/main" id="{4622E944-E094-43DB-A27C-9BC06CFB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1175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3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D2AA-93D5-440C-B254-080693A9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Perbedaan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hitam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orthodox dan CTC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B78606-9DF4-4AEB-B99B-15B698662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10192"/>
              </p:ext>
            </p:extLst>
          </p:nvPr>
        </p:nvGraphicFramePr>
        <p:xfrm>
          <a:off x="573157" y="1690688"/>
          <a:ext cx="1123452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921">
                  <a:extLst>
                    <a:ext uri="{9D8B030D-6E8A-4147-A177-3AD203B41FA5}">
                      <a16:colId xmlns:a16="http://schemas.microsoft.com/office/drawing/2014/main" val="772611750"/>
                    </a:ext>
                  </a:extLst>
                </a:gridCol>
                <a:gridCol w="4161183">
                  <a:extLst>
                    <a:ext uri="{9D8B030D-6E8A-4147-A177-3AD203B41FA5}">
                      <a16:colId xmlns:a16="http://schemas.microsoft.com/office/drawing/2014/main" val="2818123722"/>
                    </a:ext>
                  </a:extLst>
                </a:gridCol>
                <a:gridCol w="4121425">
                  <a:extLst>
                    <a:ext uri="{9D8B030D-6E8A-4147-A177-3AD203B41FA5}">
                      <a16:colId xmlns:a16="http://schemas.microsoft.com/office/drawing/2014/main" val="196306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Parameter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Orthodox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CTC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9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Bentuk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Agak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pipih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Butiran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61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Citarasa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Kuat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Kurang </a:t>
                      </a:r>
                      <a:r>
                        <a:rPr lang="en-US" dirty="0" err="1">
                          <a:latin typeface="+mj-lt"/>
                        </a:rPr>
                        <a:t>kuat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8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Penyajian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Lambat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Cepat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7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Kebutuhan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penyeduhan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400-500 </a:t>
                      </a:r>
                      <a:r>
                        <a:rPr lang="en-US" dirty="0" err="1">
                          <a:latin typeface="+mj-lt"/>
                        </a:rPr>
                        <a:t>cangkir</a:t>
                      </a:r>
                      <a:r>
                        <a:rPr lang="en-US" dirty="0">
                          <a:latin typeface="+mj-lt"/>
                        </a:rPr>
                        <a:t>/kg </a:t>
                      </a:r>
                      <a:r>
                        <a:rPr lang="en-US" dirty="0" err="1">
                          <a:latin typeface="+mj-lt"/>
                        </a:rPr>
                        <a:t>teh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800-1000 </a:t>
                      </a:r>
                      <a:r>
                        <a:rPr lang="en-US" dirty="0" err="1">
                          <a:latin typeface="+mj-lt"/>
                        </a:rPr>
                        <a:t>cangkir</a:t>
                      </a:r>
                      <a:r>
                        <a:rPr lang="en-US" dirty="0">
                          <a:latin typeface="+mj-lt"/>
                        </a:rPr>
                        <a:t>/kg </a:t>
                      </a:r>
                      <a:r>
                        <a:rPr lang="en-US" dirty="0" err="1">
                          <a:latin typeface="+mj-lt"/>
                        </a:rPr>
                        <a:t>teh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7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Derajat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layu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44-46%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32-35%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57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Sortasi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basah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Tidak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ada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9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Tenaga </a:t>
                      </a:r>
                      <a:r>
                        <a:rPr lang="en-US" dirty="0" err="1">
                          <a:latin typeface="+mj-lt"/>
                        </a:rPr>
                        <a:t>kerja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Perlu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banyak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Perlu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sedikit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Tenaga </a:t>
                      </a:r>
                      <a:r>
                        <a:rPr lang="en-US" dirty="0" err="1">
                          <a:latin typeface="+mj-lt"/>
                        </a:rPr>
                        <a:t>listrik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Perlu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banyak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Perlu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sedikit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02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Sortasi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kering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Lebih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rumit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Lebih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sederhana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0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Fermentasi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bubuk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basah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Lebih</a:t>
                      </a:r>
                      <a:r>
                        <a:rPr lang="en-US" dirty="0">
                          <a:latin typeface="+mj-lt"/>
                        </a:rPr>
                        <a:t> lama (</a:t>
                      </a:r>
                      <a:r>
                        <a:rPr lang="en-US" dirty="0" err="1">
                          <a:latin typeface="+mj-lt"/>
                        </a:rPr>
                        <a:t>hingga</a:t>
                      </a:r>
                      <a:r>
                        <a:rPr lang="en-US" dirty="0">
                          <a:latin typeface="+mj-lt"/>
                        </a:rPr>
                        <a:t> 120 </a:t>
                      </a:r>
                      <a:r>
                        <a:rPr lang="en-US" dirty="0" err="1">
                          <a:latin typeface="+mj-lt"/>
                        </a:rPr>
                        <a:t>menit</a:t>
                      </a:r>
                      <a:r>
                        <a:rPr lang="en-US" dirty="0">
                          <a:latin typeface="+mj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Lebih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singkat</a:t>
                      </a:r>
                      <a:r>
                        <a:rPr lang="en-US" dirty="0">
                          <a:latin typeface="+mj-lt"/>
                        </a:rPr>
                        <a:t> (</a:t>
                      </a:r>
                      <a:r>
                        <a:rPr lang="en-US" dirty="0" err="1">
                          <a:latin typeface="+mj-lt"/>
                        </a:rPr>
                        <a:t>hingga</a:t>
                      </a:r>
                      <a:r>
                        <a:rPr lang="en-US" dirty="0">
                          <a:latin typeface="+mj-lt"/>
                        </a:rPr>
                        <a:t> 85 </a:t>
                      </a:r>
                      <a:r>
                        <a:rPr lang="en-US" dirty="0" err="1">
                          <a:latin typeface="+mj-lt"/>
                        </a:rPr>
                        <a:t>menit</a:t>
                      </a:r>
                      <a:r>
                        <a:rPr lang="en-US" dirty="0">
                          <a:latin typeface="+mj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07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Lama </a:t>
                      </a:r>
                      <a:r>
                        <a:rPr lang="en-US" dirty="0" err="1">
                          <a:latin typeface="+mj-lt"/>
                        </a:rPr>
                        <a:t>pengolahan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Lebih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r>
                        <a:rPr lang="en-US" dirty="0" err="1">
                          <a:latin typeface="+mj-lt"/>
                        </a:rPr>
                        <a:t>dr</a:t>
                      </a:r>
                      <a:r>
                        <a:rPr lang="en-US" dirty="0">
                          <a:latin typeface="+mj-lt"/>
                        </a:rPr>
                        <a:t> 20 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Kurang </a:t>
                      </a:r>
                      <a:r>
                        <a:rPr lang="en-US" dirty="0" err="1">
                          <a:latin typeface="+mj-lt"/>
                        </a:rPr>
                        <a:t>dr</a:t>
                      </a:r>
                      <a:r>
                        <a:rPr lang="en-US" dirty="0">
                          <a:latin typeface="+mj-lt"/>
                        </a:rPr>
                        <a:t> 20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2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77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ank you tea Images, Stock Photos &amp; Vectors | Shutterstock">
            <a:extLst>
              <a:ext uri="{FF2B5EF4-FFF2-40B4-BE49-F238E27FC236}">
                <a16:creationId xmlns:a16="http://schemas.microsoft.com/office/drawing/2014/main" id="{321266C9-AAE8-45FA-8D14-6B826E0B6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4"/>
          <a:stretch/>
        </p:blipFill>
        <p:spPr bwMode="auto">
          <a:xfrm>
            <a:off x="2122833" y="662609"/>
            <a:ext cx="7826354" cy="52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1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8D53-8C25-414A-9185-02359B61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baku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yg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berkualitas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didapatkan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melalui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79DAA-23F7-43F8-BC43-D2C84E69A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Pengusahaan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tanaman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baik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a. </a:t>
            </a:r>
            <a:r>
              <a:rPr lang="en-US" dirty="0" err="1">
                <a:latin typeface="+mj-lt"/>
              </a:rPr>
              <a:t>Ketinggian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tempat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b. Curah </a:t>
            </a:r>
            <a:r>
              <a:rPr lang="en-US" dirty="0" err="1">
                <a:latin typeface="+mj-lt"/>
              </a:rPr>
              <a:t>hujan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c. </a:t>
            </a:r>
            <a:r>
              <a:rPr lang="en-US" dirty="0" err="1">
                <a:latin typeface="+mj-lt"/>
              </a:rPr>
              <a:t>Suhu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d. Tanah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e. </a:t>
            </a:r>
            <a:r>
              <a:rPr lang="en-US" dirty="0" err="1">
                <a:latin typeface="+mj-lt"/>
              </a:rPr>
              <a:t>Pemeliharaan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baik</a:t>
            </a:r>
            <a:endParaRPr lang="en-US" dirty="0">
              <a:latin typeface="+mj-lt"/>
            </a:endParaRPr>
          </a:p>
        </p:txBody>
      </p:sp>
      <p:pic>
        <p:nvPicPr>
          <p:cNvPr id="4100" name="Picture 4" descr="Kesejukan dan Sensasi Kebun Teh Sidamanik Simalungun">
            <a:extLst>
              <a:ext uri="{FF2B5EF4-FFF2-40B4-BE49-F238E27FC236}">
                <a16:creationId xmlns:a16="http://schemas.microsoft.com/office/drawing/2014/main" id="{D81FE9A8-8C8A-486B-BB60-ED8509D5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74" y="2120348"/>
            <a:ext cx="5173526" cy="34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9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4FED-AEBA-4AD2-B058-6180D5E3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612"/>
            <a:ext cx="8958470" cy="1325563"/>
          </a:xfrm>
        </p:spPr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baku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yg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berkualitas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didapatkan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melalui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5A32-8F91-4D14-BD2D-2E346349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4165"/>
            <a:ext cx="8666922" cy="4793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latin typeface="+mj-lt"/>
            </a:endParaRP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2. </a:t>
            </a:r>
            <a:r>
              <a:rPr lang="en-US" sz="2200" dirty="0" err="1">
                <a:latin typeface="+mj-lt"/>
              </a:rPr>
              <a:t>Rumus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petik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dengan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gilir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petik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yg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memenuhi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syarat</a:t>
            </a:r>
            <a:endParaRPr lang="en-US" sz="2200" dirty="0">
              <a:latin typeface="+mj-lt"/>
            </a:endParaRP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a. </a:t>
            </a:r>
            <a:r>
              <a:rPr lang="en-US" sz="2200" dirty="0" err="1">
                <a:latin typeface="+mj-lt"/>
              </a:rPr>
              <a:t>petikan</a:t>
            </a:r>
            <a:r>
              <a:rPr lang="en-US" sz="2200" dirty="0">
                <a:latin typeface="+mj-lt"/>
              </a:rPr>
              <a:t> imperial: p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b. </a:t>
            </a:r>
            <a:r>
              <a:rPr lang="en-US" sz="2200" dirty="0" err="1">
                <a:latin typeface="+mj-lt"/>
              </a:rPr>
              <a:t>petikan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emas</a:t>
            </a:r>
            <a:r>
              <a:rPr lang="en-US" sz="2200" dirty="0">
                <a:latin typeface="+mj-lt"/>
              </a:rPr>
              <a:t>: p+1/k+1 </a:t>
            </a:r>
            <a:r>
              <a:rPr lang="en-US" sz="2200" dirty="0" err="1">
                <a:latin typeface="+mj-lt"/>
              </a:rPr>
              <a:t>atau</a:t>
            </a:r>
            <a:r>
              <a:rPr lang="en-US" sz="2200" dirty="0">
                <a:latin typeface="+mj-lt"/>
              </a:rPr>
              <a:t> p+1/k+2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c. </a:t>
            </a:r>
            <a:r>
              <a:rPr lang="en-US" sz="2200" dirty="0" err="1">
                <a:latin typeface="+mj-lt"/>
              </a:rPr>
              <a:t>petikan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halus</a:t>
            </a:r>
            <a:r>
              <a:rPr lang="en-US" sz="2200" dirty="0">
                <a:latin typeface="+mj-lt"/>
              </a:rPr>
              <a:t>: p+2m/k+1 ; p+2/k+1 ; b+1m/k+1 ; p+2m/k+1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d. </a:t>
            </a:r>
            <a:r>
              <a:rPr lang="en-US" sz="2200" dirty="0" err="1">
                <a:latin typeface="+mj-lt"/>
              </a:rPr>
              <a:t>petikan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sedang</a:t>
            </a:r>
            <a:r>
              <a:rPr lang="en-US" sz="2200" dirty="0">
                <a:latin typeface="+mj-lt"/>
              </a:rPr>
              <a:t>: p+2/k+1 ; p+3m/k+1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e. </a:t>
            </a:r>
            <a:r>
              <a:rPr lang="en-US" sz="2200" dirty="0" err="1">
                <a:latin typeface="+mj-lt"/>
              </a:rPr>
              <a:t>petikan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kasar</a:t>
            </a:r>
            <a:r>
              <a:rPr lang="en-US" sz="2200" dirty="0">
                <a:latin typeface="+mj-lt"/>
              </a:rPr>
              <a:t>: p+3/k+1 ; p+4m/k+1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f. </a:t>
            </a:r>
            <a:r>
              <a:rPr lang="en-US" sz="2200" dirty="0" err="1">
                <a:latin typeface="+mj-lt"/>
              </a:rPr>
              <a:t>petikan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kasar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sekali</a:t>
            </a:r>
            <a:r>
              <a:rPr lang="en-US" sz="2200" dirty="0">
                <a:latin typeface="+mj-lt"/>
              </a:rPr>
              <a:t>: p+4/k+1</a:t>
            </a:r>
          </a:p>
        </p:txBody>
      </p:sp>
      <p:pic>
        <p:nvPicPr>
          <p:cNvPr id="5122" name="Picture 2" descr="Bukan Tanpa Tujuan, Ini Loh Alasan Kenapa Teh Itu Baiknya Dipetik di Pagi  Hari - Boombastis">
            <a:extLst>
              <a:ext uri="{FF2B5EF4-FFF2-40B4-BE49-F238E27FC236}">
                <a16:creationId xmlns:a16="http://schemas.microsoft.com/office/drawing/2014/main" id="{60161C8D-8691-4C9B-A79A-6566D80F3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/>
          <a:stretch/>
        </p:blipFill>
        <p:spPr bwMode="auto">
          <a:xfrm>
            <a:off x="8276189" y="1755499"/>
            <a:ext cx="3915811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8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hoto by Indonesia Research Institute for Tea and Cinchona on April 16, 2021. May be an image of text.">
            <a:extLst>
              <a:ext uri="{FF2B5EF4-FFF2-40B4-BE49-F238E27FC236}">
                <a16:creationId xmlns:a16="http://schemas.microsoft.com/office/drawing/2014/main" id="{D4E6BBC5-3620-4D15-BED9-A0EF8FCE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10" y="0"/>
            <a:ext cx="6877878" cy="68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A38C5D31-211F-4BD3-85BE-985B857859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36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0D27-7994-47BF-83F2-9B62D0D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Kimia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DF0E7-D35C-49A2-A4BF-3AB31048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Komponen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kimia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dibagi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menjadi</a:t>
            </a:r>
            <a:r>
              <a:rPr lang="en-US" dirty="0">
                <a:latin typeface="+mj-lt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Substansi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fenol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Substansi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fenol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Substansi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aromatis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Enzim</a:t>
            </a:r>
            <a:endParaRPr lang="en-US" dirty="0">
              <a:latin typeface="+mj-lt"/>
            </a:endParaRPr>
          </a:p>
        </p:txBody>
      </p:sp>
      <p:pic>
        <p:nvPicPr>
          <p:cNvPr id="6146" name="Picture 2" descr="8 Manfaat Teh Hijau bagi Kesehatan, Lebih Baik ketimbang Jenis Biasa -  Ragam Bola.com">
            <a:extLst>
              <a:ext uri="{FF2B5EF4-FFF2-40B4-BE49-F238E27FC236}">
                <a16:creationId xmlns:a16="http://schemas.microsoft.com/office/drawing/2014/main" id="{AF13DF94-BA5E-49E8-BA5F-364C3DA9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5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nis Teh dan Morfologinya Halaman all - Kompas.com">
            <a:extLst>
              <a:ext uri="{FF2B5EF4-FFF2-40B4-BE49-F238E27FC236}">
                <a16:creationId xmlns:a16="http://schemas.microsoft.com/office/drawing/2014/main" id="{D1F585C2-ABC0-49C7-99DD-2E4F942A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85" y="20955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460A7-B903-46E9-AED8-3FAB0EDB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Kimia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1357-03D5-43AA-86EE-B78CBA1B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84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Senyawa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kimia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berpengaruh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besar</a:t>
            </a:r>
            <a:r>
              <a:rPr lang="en-US" dirty="0">
                <a:latin typeface="+mj-lt"/>
              </a:rPr>
              <a:t> pada </a:t>
            </a:r>
            <a:r>
              <a:rPr lang="en-US" dirty="0" err="1">
                <a:latin typeface="+mj-lt"/>
              </a:rPr>
              <a:t>sifat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kering</a:t>
            </a:r>
            <a:r>
              <a:rPr lang="en-US" dirty="0">
                <a:latin typeface="+mj-lt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Senyawa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polifenol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Kafein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Asam</a:t>
            </a:r>
            <a:r>
              <a:rPr lang="en-US" dirty="0">
                <a:latin typeface="+mj-lt"/>
              </a:rPr>
              <a:t> amino </a:t>
            </a:r>
            <a:r>
              <a:rPr lang="en-US" dirty="0" err="1">
                <a:latin typeface="+mj-lt"/>
              </a:rPr>
              <a:t>karboksilat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Minyak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atsiri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54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1167</Words>
  <Application>Microsoft Office PowerPoint</Application>
  <PresentationFormat>Widescreen</PresentationFormat>
  <Paragraphs>320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Aharoni</vt:lpstr>
      <vt:lpstr>Arial</vt:lpstr>
      <vt:lpstr>Broadway</vt:lpstr>
      <vt:lpstr>Calibri</vt:lpstr>
      <vt:lpstr>Calibri Light</vt:lpstr>
      <vt:lpstr>Office Theme</vt:lpstr>
      <vt:lpstr>teknologi pengolahan teh (1)</vt:lpstr>
      <vt:lpstr>Jenis teh</vt:lpstr>
      <vt:lpstr>Teh adalah komoditas unggulan di lingkup perkebunan</vt:lpstr>
      <vt:lpstr>Upaya industri teh menghadapi kemerosotan harga</vt:lpstr>
      <vt:lpstr>Bahan baku yg berkualitas baik didapatkan melalui</vt:lpstr>
      <vt:lpstr>Bahan baku yg berkualitas baik didapatkan melalui</vt:lpstr>
      <vt:lpstr>PowerPoint Presentation</vt:lpstr>
      <vt:lpstr>Kimia Teh</vt:lpstr>
      <vt:lpstr>Kimia Teh</vt:lpstr>
      <vt:lpstr>Substansi Fenol</vt:lpstr>
      <vt:lpstr>Substansi bukan fenol</vt:lpstr>
      <vt:lpstr>Substansi Aromatis</vt:lpstr>
      <vt:lpstr>Enzim</vt:lpstr>
      <vt:lpstr>Varietas Teh</vt:lpstr>
      <vt:lpstr>PROSES PENGOLAHAN TEH HITAM</vt:lpstr>
      <vt:lpstr>PowerPoint Presentation</vt:lpstr>
      <vt:lpstr>Pelayuan</vt:lpstr>
      <vt:lpstr>Pelayuan</vt:lpstr>
      <vt:lpstr>Pelayuan</vt:lpstr>
      <vt:lpstr>Pelayuan</vt:lpstr>
      <vt:lpstr>Pelayuan</vt:lpstr>
      <vt:lpstr>Pelayuan</vt:lpstr>
      <vt:lpstr>Penggulungan dan penggilingan</vt:lpstr>
      <vt:lpstr>Penggulungan dan penggilingan</vt:lpstr>
      <vt:lpstr>Penggulungan dan penggilingan</vt:lpstr>
      <vt:lpstr>Penggulungan dan penggilingan</vt:lpstr>
      <vt:lpstr>Sortasi basah</vt:lpstr>
      <vt:lpstr>Fermentasi</vt:lpstr>
      <vt:lpstr>Fermentasi</vt:lpstr>
      <vt:lpstr>Fermentasi</vt:lpstr>
      <vt:lpstr>Pengeringan</vt:lpstr>
      <vt:lpstr>Pengeringan</vt:lpstr>
      <vt:lpstr>Pengeringan</vt:lpstr>
      <vt:lpstr>Pengeringan</vt:lpstr>
      <vt:lpstr>Sortasi Kering dan Pengepakan</vt:lpstr>
      <vt:lpstr>Sortasi Kering dan Pengepakan</vt:lpstr>
      <vt:lpstr>Sortasi Kering dan Pengepakan</vt:lpstr>
      <vt:lpstr>Sortasi Kering dan Pengepakan</vt:lpstr>
      <vt:lpstr>Standard mutu volume teh (per 115 gram)</vt:lpstr>
      <vt:lpstr>Perbedaan teh hitam orthodox dan CTC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pengolahan teh (1)</dc:title>
  <dc:creator>Iffah Muflihati</dc:creator>
  <cp:lastModifiedBy>Iffah Muflihati</cp:lastModifiedBy>
  <cp:revision>20</cp:revision>
  <dcterms:created xsi:type="dcterms:W3CDTF">2022-05-31T12:38:48Z</dcterms:created>
  <dcterms:modified xsi:type="dcterms:W3CDTF">2022-06-07T02:02:35Z</dcterms:modified>
</cp:coreProperties>
</file>