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326" r:id="rId5"/>
    <p:sldId id="262" r:id="rId6"/>
    <p:sldId id="297" r:id="rId7"/>
    <p:sldId id="266" r:id="rId8"/>
    <p:sldId id="269" r:id="rId9"/>
    <p:sldId id="270" r:id="rId10"/>
    <p:sldId id="272" r:id="rId11"/>
    <p:sldId id="279" r:id="rId12"/>
    <p:sldId id="281" r:id="rId13"/>
    <p:sldId id="296" r:id="rId14"/>
    <p:sldId id="282" r:id="rId15"/>
    <p:sldId id="302" r:id="rId16"/>
    <p:sldId id="286" r:id="rId17"/>
    <p:sldId id="287" r:id="rId18"/>
    <p:sldId id="288" r:id="rId19"/>
    <p:sldId id="332" r:id="rId20"/>
    <p:sldId id="284" r:id="rId21"/>
    <p:sldId id="285" r:id="rId22"/>
    <p:sldId id="290" r:id="rId23"/>
    <p:sldId id="289" r:id="rId24"/>
    <p:sldId id="293" r:id="rId25"/>
    <p:sldId id="294" r:id="rId26"/>
    <p:sldId id="295" r:id="rId27"/>
    <p:sldId id="309" r:id="rId28"/>
    <p:sldId id="310" r:id="rId29"/>
    <p:sldId id="314" r:id="rId30"/>
    <p:sldId id="315" r:id="rId31"/>
    <p:sldId id="316" r:id="rId32"/>
    <p:sldId id="33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9FE6-4068-48DB-9E24-56130616B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C0B1CA3F-742E-47DE-BBD2-25D876BA8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0CFF90A-A1A2-484D-94F6-BC346EA356DF}"/>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5" name="Footer Placeholder 4">
            <a:extLst>
              <a:ext uri="{FF2B5EF4-FFF2-40B4-BE49-F238E27FC236}">
                <a16:creationId xmlns:a16="http://schemas.microsoft.com/office/drawing/2014/main" id="{8A6F29C8-B241-4E8C-BABF-906D5204C7B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A1DECAD-C2C6-4697-B6D0-489DE7236DA3}"/>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216664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1B2F-F6A4-48B8-B0A0-33216DC97A4D}"/>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1C1896F-BB05-4D3E-AE00-1B7CDA282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DA863B1-DA9C-4038-B9CE-15437137FEC0}"/>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5" name="Footer Placeholder 4">
            <a:extLst>
              <a:ext uri="{FF2B5EF4-FFF2-40B4-BE49-F238E27FC236}">
                <a16:creationId xmlns:a16="http://schemas.microsoft.com/office/drawing/2014/main" id="{9683BFC9-10CC-494D-B59A-EE6D56ABD6A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66C3940-BE1D-4783-820E-E7B7BD608D91}"/>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45530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A801A-A962-4C44-8459-636C028021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06EB368-177D-4A89-9BF2-E8CAD6C89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ECB99B1-33EC-40E5-8155-0D0FE001934E}"/>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5" name="Footer Placeholder 4">
            <a:extLst>
              <a:ext uri="{FF2B5EF4-FFF2-40B4-BE49-F238E27FC236}">
                <a16:creationId xmlns:a16="http://schemas.microsoft.com/office/drawing/2014/main" id="{AFB3959C-2CAB-49B0-BD7A-7E35A142F0E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186C73E-3064-48F5-A3D3-7E01B92FCEE7}"/>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278237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CBBB-0250-421C-B26D-32FA71F6271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6AB5E69-20F0-47CD-B200-5D4E0F3C3B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89CD8D1-131A-4DA9-B0B2-2D3C2EAB61AF}"/>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5" name="Footer Placeholder 4">
            <a:extLst>
              <a:ext uri="{FF2B5EF4-FFF2-40B4-BE49-F238E27FC236}">
                <a16:creationId xmlns:a16="http://schemas.microsoft.com/office/drawing/2014/main" id="{C4C09B7B-1337-4CBB-B8D4-749A9A9DC25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A3106FA-33C1-4D26-B310-BE2099B599A4}"/>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338841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4616-4760-4C50-ACBC-7C6113B165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5B32D2A-5EA7-4643-93AF-0A99A333A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82619-DD5D-4FBA-94C0-D5CF34FEA74A}"/>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5" name="Footer Placeholder 4">
            <a:extLst>
              <a:ext uri="{FF2B5EF4-FFF2-40B4-BE49-F238E27FC236}">
                <a16:creationId xmlns:a16="http://schemas.microsoft.com/office/drawing/2014/main" id="{4D0DAA66-75D8-4BE1-A774-2E5F1CCFEB6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E74BF94-AD22-406D-BD9B-33867896801B}"/>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93131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FCD4-755E-4271-ACD2-008A92D6FDB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2E19757-F370-4D53-95D0-C17F30E72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A3A2BB3-F44F-4D58-AC11-5D73CC7CD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131101E4-9E06-427A-8A21-E4248CFE7842}"/>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6" name="Footer Placeholder 5">
            <a:extLst>
              <a:ext uri="{FF2B5EF4-FFF2-40B4-BE49-F238E27FC236}">
                <a16:creationId xmlns:a16="http://schemas.microsoft.com/office/drawing/2014/main" id="{508E65C5-C1FB-4A09-B95F-94FAECDF569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2760253-FC19-48AA-A950-E75348623C80}"/>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24439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7400-EC6D-4E8C-940C-1CE553933354}"/>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7F9DD02-BA3F-4E60-897C-7145A8767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689363-1610-4A98-8EE5-AD88241040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AC7D3FEB-AD9C-4681-B994-920304537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DC0E3C-1572-409C-9CDA-EA43742E31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A42F768A-2717-48FE-8F25-8F47B37EB020}"/>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8" name="Footer Placeholder 7">
            <a:extLst>
              <a:ext uri="{FF2B5EF4-FFF2-40B4-BE49-F238E27FC236}">
                <a16:creationId xmlns:a16="http://schemas.microsoft.com/office/drawing/2014/main" id="{3591C93E-1608-4B85-A8FB-13706CE3F2F7}"/>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D61097FA-653D-4B92-82DE-37DAB4AD50FD}"/>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378751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6146-2A79-4968-9413-A4C1B7F494A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8D590A22-6357-4874-9734-4DF65D0840B9}"/>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4" name="Footer Placeholder 3">
            <a:extLst>
              <a:ext uri="{FF2B5EF4-FFF2-40B4-BE49-F238E27FC236}">
                <a16:creationId xmlns:a16="http://schemas.microsoft.com/office/drawing/2014/main" id="{E2983428-83DF-425A-AA98-084E3038117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F1331D98-3D8F-482D-892B-1AA13BD4B8D4}"/>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405126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4E03A-0551-45B4-BB39-B85237A7125D}"/>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3" name="Footer Placeholder 2">
            <a:extLst>
              <a:ext uri="{FF2B5EF4-FFF2-40B4-BE49-F238E27FC236}">
                <a16:creationId xmlns:a16="http://schemas.microsoft.com/office/drawing/2014/main" id="{EEAED2AA-67DD-4294-875D-517B25EE849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1011AE41-FDCB-4A8B-AAB6-44E82A811DDA}"/>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15084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FA7B-A115-4AEE-B13B-6618A337A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5DDD24BB-AC35-4CFE-B6A7-1488546A1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9E9EC49C-751C-4A79-905A-365E3BDA8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40DFB-0AA7-492C-8D0F-66C09E55F98E}"/>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6" name="Footer Placeholder 5">
            <a:extLst>
              <a:ext uri="{FF2B5EF4-FFF2-40B4-BE49-F238E27FC236}">
                <a16:creationId xmlns:a16="http://schemas.microsoft.com/office/drawing/2014/main" id="{6817D268-C286-49AB-991C-9698C50153E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EB18940-7C9A-416D-9082-73F82A2476D2}"/>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164439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34AE-D908-4513-BC8F-D298FA001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86526545-5F21-4400-89C0-B32A7CEC5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CBEBC6D-7597-4EFD-939A-6E1F4B925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A756B-10D4-4B33-878A-A8F8D8542114}"/>
              </a:ext>
            </a:extLst>
          </p:cNvPr>
          <p:cNvSpPr>
            <a:spLocks noGrp="1"/>
          </p:cNvSpPr>
          <p:nvPr>
            <p:ph type="dt" sz="half" idx="10"/>
          </p:nvPr>
        </p:nvSpPr>
        <p:spPr/>
        <p:txBody>
          <a:bodyPr/>
          <a:lstStyle/>
          <a:p>
            <a:fld id="{EA6A48AF-7FE7-4AB3-B593-A6320DC000C4}" type="datetimeFigureOut">
              <a:rPr lang="en-ID" smtClean="0"/>
              <a:t>24/05/2022</a:t>
            </a:fld>
            <a:endParaRPr lang="en-ID"/>
          </a:p>
        </p:txBody>
      </p:sp>
      <p:sp>
        <p:nvSpPr>
          <p:cNvPr id="6" name="Footer Placeholder 5">
            <a:extLst>
              <a:ext uri="{FF2B5EF4-FFF2-40B4-BE49-F238E27FC236}">
                <a16:creationId xmlns:a16="http://schemas.microsoft.com/office/drawing/2014/main" id="{EAEBE4C1-CAFB-4F9C-BFA4-4FF808C9F8D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B5C4B2E-3144-4EED-AF08-1215D12800EC}"/>
              </a:ext>
            </a:extLst>
          </p:cNvPr>
          <p:cNvSpPr>
            <a:spLocks noGrp="1"/>
          </p:cNvSpPr>
          <p:nvPr>
            <p:ph type="sldNum" sz="quarter" idx="12"/>
          </p:nvPr>
        </p:nvSpPr>
        <p:spPr/>
        <p:txBody>
          <a:bodyPr/>
          <a:lstStyle/>
          <a:p>
            <a:fld id="{13607860-C672-482A-92FB-9302090E89D1}" type="slidenum">
              <a:rPr lang="en-ID" smtClean="0"/>
              <a:t>‹#›</a:t>
            </a:fld>
            <a:endParaRPr lang="en-ID"/>
          </a:p>
        </p:txBody>
      </p:sp>
    </p:spTree>
    <p:extLst>
      <p:ext uri="{BB962C8B-B14F-4D97-AF65-F5344CB8AC3E}">
        <p14:creationId xmlns:p14="http://schemas.microsoft.com/office/powerpoint/2010/main" val="391212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3A2FE4-EB45-463F-B1AC-DE460D08E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A9DB620-9FF5-45B3-B35B-2913D7DBC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1161EC9-FE13-4A20-B11D-FC1900248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A48AF-7FE7-4AB3-B593-A6320DC000C4}" type="datetimeFigureOut">
              <a:rPr lang="en-ID" smtClean="0"/>
              <a:t>24/05/2022</a:t>
            </a:fld>
            <a:endParaRPr lang="en-ID"/>
          </a:p>
        </p:txBody>
      </p:sp>
      <p:sp>
        <p:nvSpPr>
          <p:cNvPr id="5" name="Footer Placeholder 4">
            <a:extLst>
              <a:ext uri="{FF2B5EF4-FFF2-40B4-BE49-F238E27FC236}">
                <a16:creationId xmlns:a16="http://schemas.microsoft.com/office/drawing/2014/main" id="{5AD1BFAF-7E93-46EA-843A-4443AE8B3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840490FB-6F55-47F5-A8D5-BA79ACE2B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07860-C672-482A-92FB-9302090E89D1}" type="slidenum">
              <a:rPr lang="en-ID" smtClean="0"/>
              <a:t>‹#›</a:t>
            </a:fld>
            <a:endParaRPr lang="en-ID"/>
          </a:p>
        </p:txBody>
      </p:sp>
    </p:spTree>
    <p:extLst>
      <p:ext uri="{BB962C8B-B14F-4D97-AF65-F5344CB8AC3E}">
        <p14:creationId xmlns:p14="http://schemas.microsoft.com/office/powerpoint/2010/main" val="63825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E01E-C9ED-42B0-9BB9-22B75631589B}"/>
              </a:ext>
            </a:extLst>
          </p:cNvPr>
          <p:cNvSpPr>
            <a:spLocks noGrp="1"/>
          </p:cNvSpPr>
          <p:nvPr>
            <p:ph type="ctrTitle"/>
          </p:nvPr>
        </p:nvSpPr>
        <p:spPr>
          <a:xfrm>
            <a:off x="0" y="13984"/>
            <a:ext cx="5805268" cy="6218004"/>
          </a:xfrm>
          <a:noFill/>
        </p:spPr>
        <p:txBody>
          <a:bodyPr>
            <a:normAutofit/>
          </a:bodyPr>
          <a:lstStyle/>
          <a:p>
            <a:r>
              <a:rPr lang="en-US" dirty="0" err="1">
                <a:latin typeface="Broadway" panose="04040905080B02020502" pitchFamily="82" charset="0"/>
              </a:rPr>
              <a:t>teknologi</a:t>
            </a:r>
            <a:r>
              <a:rPr lang="en-US" dirty="0">
                <a:latin typeface="Broadway" panose="04040905080B02020502" pitchFamily="82" charset="0"/>
              </a:rPr>
              <a:t> </a:t>
            </a:r>
            <a:r>
              <a:rPr lang="en-US" dirty="0" err="1">
                <a:latin typeface="Broadway" panose="04040905080B02020502" pitchFamily="82" charset="0"/>
              </a:rPr>
              <a:t>pengolahan</a:t>
            </a:r>
            <a:r>
              <a:rPr lang="en-US" dirty="0">
                <a:latin typeface="Broadway" panose="04040905080B02020502" pitchFamily="82" charset="0"/>
              </a:rPr>
              <a:t> kopi (2)</a:t>
            </a:r>
            <a:endParaRPr lang="en-ID" dirty="0">
              <a:latin typeface="Broadway" panose="04040905080B02020502" pitchFamily="82" charset="0"/>
            </a:endParaRPr>
          </a:p>
        </p:txBody>
      </p:sp>
      <p:pic>
        <p:nvPicPr>
          <p:cNvPr id="5" name="Picture 4">
            <a:extLst>
              <a:ext uri="{FF2B5EF4-FFF2-40B4-BE49-F238E27FC236}">
                <a16:creationId xmlns:a16="http://schemas.microsoft.com/office/drawing/2014/main" id="{D033DC16-11CA-4829-99DF-F15DAC0FF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856" y="0"/>
            <a:ext cx="4573144" cy="6858000"/>
          </a:xfrm>
          <a:prstGeom prst="rect">
            <a:avLst/>
          </a:prstGeom>
        </p:spPr>
      </p:pic>
      <p:cxnSp>
        <p:nvCxnSpPr>
          <p:cNvPr id="9" name="Straight Connector 8">
            <a:extLst>
              <a:ext uri="{FF2B5EF4-FFF2-40B4-BE49-F238E27FC236}">
                <a16:creationId xmlns:a16="http://schemas.microsoft.com/office/drawing/2014/main" id="{3060CA24-2580-41B5-94E3-DD7DC085D387}"/>
              </a:ext>
            </a:extLst>
          </p:cNvPr>
          <p:cNvCxnSpPr/>
          <p:nvPr/>
        </p:nvCxnSpPr>
        <p:spPr>
          <a:xfrm>
            <a:off x="4473526" y="732"/>
            <a:ext cx="0" cy="3291924"/>
          </a:xfrm>
          <a:prstGeom prst="line">
            <a:avLst/>
          </a:prstGeom>
          <a:ln w="2540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84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200C9F8-7A8E-4487-99DC-EA197FDBF727}"/>
              </a:ext>
            </a:extLst>
          </p:cNvPr>
          <p:cNvSpPr>
            <a:spLocks noGrp="1" noChangeArrowheads="1"/>
          </p:cNvSpPr>
          <p:nvPr>
            <p:ph type="title"/>
          </p:nvPr>
        </p:nvSpPr>
        <p:spPr>
          <a:xfrm>
            <a:off x="234950" y="188914"/>
            <a:ext cx="8218488" cy="1008062"/>
          </a:xfrm>
          <a:noFill/>
        </p:spPr>
        <p:txBody>
          <a:bodyPr/>
          <a:lstStyle/>
          <a:p>
            <a:r>
              <a:rPr lang="en-US" altLang="en-US" sz="3200" b="1"/>
              <a:t>Faktor-faktor yang mempengaruhi kecepatan pengeringan</a:t>
            </a:r>
          </a:p>
        </p:txBody>
      </p:sp>
      <p:sp>
        <p:nvSpPr>
          <p:cNvPr id="21507" name="Rectangle 3">
            <a:extLst>
              <a:ext uri="{FF2B5EF4-FFF2-40B4-BE49-F238E27FC236}">
                <a16:creationId xmlns:a16="http://schemas.microsoft.com/office/drawing/2014/main" id="{F7CE4D8D-EFE3-468B-9C1F-882D166419EF}"/>
              </a:ext>
            </a:extLst>
          </p:cNvPr>
          <p:cNvSpPr>
            <a:spLocks noGrp="1" noChangeArrowheads="1"/>
          </p:cNvSpPr>
          <p:nvPr>
            <p:ph type="body" idx="1"/>
          </p:nvPr>
        </p:nvSpPr>
        <p:spPr>
          <a:xfrm>
            <a:off x="234950" y="1749289"/>
            <a:ext cx="5755033" cy="4348163"/>
          </a:xfrm>
          <a:noFill/>
        </p:spPr>
        <p:txBody>
          <a:bodyPr/>
          <a:lstStyle/>
          <a:p>
            <a:pPr marL="609600" indent="-609600">
              <a:buFontTx/>
              <a:buAutoNum type="arabicPeriod"/>
            </a:pPr>
            <a:r>
              <a:rPr lang="en-US" altLang="en-US" dirty="0" err="1"/>
              <a:t>Perbedaan</a:t>
            </a:r>
            <a:r>
              <a:rPr lang="en-US" altLang="en-US" dirty="0"/>
              <a:t> </a:t>
            </a:r>
            <a:r>
              <a:rPr lang="en-US" altLang="en-US" dirty="0" err="1"/>
              <a:t>suhu</a:t>
            </a:r>
            <a:r>
              <a:rPr lang="en-US" altLang="en-US" dirty="0"/>
              <a:t> dry bulb dan wet bulb </a:t>
            </a:r>
            <a:r>
              <a:rPr lang="en-US" altLang="en-US" dirty="0" err="1"/>
              <a:t>udara</a:t>
            </a:r>
            <a:r>
              <a:rPr lang="en-US" altLang="en-US" dirty="0"/>
              <a:t> </a:t>
            </a:r>
            <a:r>
              <a:rPr lang="en-US" altLang="en-US" dirty="0" err="1"/>
              <a:t>pengering</a:t>
            </a:r>
            <a:endParaRPr lang="en-US" altLang="en-US" dirty="0"/>
          </a:p>
          <a:p>
            <a:pPr marL="609600" indent="-609600">
              <a:buFontTx/>
              <a:buAutoNum type="arabicPeriod"/>
            </a:pPr>
            <a:r>
              <a:rPr lang="en-US" altLang="en-US" dirty="0" err="1"/>
              <a:t>Suhu</a:t>
            </a:r>
            <a:r>
              <a:rPr lang="en-US" altLang="en-US" dirty="0"/>
              <a:t> dry bulb </a:t>
            </a:r>
            <a:r>
              <a:rPr lang="en-US" altLang="en-US" dirty="0" err="1"/>
              <a:t>udara</a:t>
            </a:r>
            <a:r>
              <a:rPr lang="en-US" altLang="en-US" dirty="0"/>
              <a:t> </a:t>
            </a:r>
            <a:r>
              <a:rPr lang="en-US" altLang="en-US" dirty="0" err="1"/>
              <a:t>pengering</a:t>
            </a:r>
            <a:endParaRPr lang="en-US" altLang="en-US" dirty="0"/>
          </a:p>
          <a:p>
            <a:pPr marL="609600" indent="-609600">
              <a:buFontTx/>
              <a:buAutoNum type="arabicPeriod"/>
            </a:pPr>
            <a:r>
              <a:rPr lang="en-US" altLang="en-US" dirty="0" err="1"/>
              <a:t>Kecepatan</a:t>
            </a:r>
            <a:r>
              <a:rPr lang="en-US" altLang="en-US" dirty="0"/>
              <a:t> </a:t>
            </a:r>
            <a:r>
              <a:rPr lang="en-US" altLang="en-US" dirty="0" err="1"/>
              <a:t>aliran</a:t>
            </a:r>
            <a:r>
              <a:rPr lang="en-US" altLang="en-US" dirty="0"/>
              <a:t> </a:t>
            </a:r>
            <a:r>
              <a:rPr lang="en-US" altLang="en-US" dirty="0" err="1"/>
              <a:t>udara</a:t>
            </a:r>
            <a:r>
              <a:rPr lang="en-US" altLang="en-US" dirty="0"/>
              <a:t> </a:t>
            </a:r>
            <a:r>
              <a:rPr lang="en-US" altLang="en-US" dirty="0" err="1"/>
              <a:t>pengering</a:t>
            </a:r>
            <a:endParaRPr lang="en-US" altLang="en-US" dirty="0"/>
          </a:p>
          <a:p>
            <a:pPr marL="609600" indent="-609600">
              <a:buFontTx/>
              <a:buAutoNum type="arabicPeriod"/>
            </a:pPr>
            <a:r>
              <a:rPr lang="en-US" altLang="en-US" dirty="0" err="1"/>
              <a:t>Tebal</a:t>
            </a:r>
            <a:r>
              <a:rPr lang="en-US" altLang="en-US" dirty="0"/>
              <a:t> </a:t>
            </a:r>
            <a:r>
              <a:rPr lang="en-US" altLang="en-US" dirty="0" err="1"/>
              <a:t>lapisan</a:t>
            </a:r>
            <a:r>
              <a:rPr lang="en-US" altLang="en-US" dirty="0"/>
              <a:t> kopi</a:t>
            </a:r>
          </a:p>
          <a:p>
            <a:pPr marL="609600" indent="-609600">
              <a:buFontTx/>
              <a:buAutoNum type="arabicPeriod"/>
            </a:pPr>
            <a:r>
              <a:rPr lang="en-US" altLang="en-US" dirty="0" err="1"/>
              <a:t>Frekuensi</a:t>
            </a:r>
            <a:r>
              <a:rPr lang="en-US" altLang="en-US" dirty="0"/>
              <a:t> </a:t>
            </a:r>
            <a:r>
              <a:rPr lang="en-US" altLang="en-US" dirty="0" err="1"/>
              <a:t>pembalikan</a:t>
            </a:r>
            <a:endParaRPr lang="en-US" altLang="en-US" dirty="0"/>
          </a:p>
          <a:p>
            <a:pPr marL="609600" indent="-609600">
              <a:buFontTx/>
              <a:buAutoNum type="arabicPeriod"/>
            </a:pPr>
            <a:r>
              <a:rPr lang="en-US" altLang="en-US" dirty="0" err="1"/>
              <a:t>Ukuran</a:t>
            </a:r>
            <a:r>
              <a:rPr lang="en-US" altLang="en-US" dirty="0"/>
              <a:t>/</a:t>
            </a:r>
            <a:r>
              <a:rPr lang="en-US" altLang="en-US" dirty="0" err="1"/>
              <a:t>bentuk</a:t>
            </a:r>
            <a:r>
              <a:rPr lang="en-US" altLang="en-US" dirty="0"/>
              <a:t> kopi</a:t>
            </a:r>
          </a:p>
        </p:txBody>
      </p:sp>
      <p:pic>
        <p:nvPicPr>
          <p:cNvPr id="8194" name="Picture 2" descr="Brew Guide | Cara Pengeringan Tentukan Mutu Fisik Kopi">
            <a:extLst>
              <a:ext uri="{FF2B5EF4-FFF2-40B4-BE49-F238E27FC236}">
                <a16:creationId xmlns:a16="http://schemas.microsoft.com/office/drawing/2014/main" id="{A1902336-F04F-4E6F-9C4A-0AAEFA991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901" y="1749289"/>
            <a:ext cx="5250099" cy="3501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arung Kopi Dengan Kacang Tersebar Foto Stok - Unduh Gambar Sekarang -  iStock">
            <a:extLst>
              <a:ext uri="{FF2B5EF4-FFF2-40B4-BE49-F238E27FC236}">
                <a16:creationId xmlns:a16="http://schemas.microsoft.com/office/drawing/2014/main" id="{925AD9FC-57E4-4A3A-9B92-977AEB91B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863" y="1113182"/>
            <a:ext cx="5928137" cy="4446103"/>
          </a:xfrm>
          <a:prstGeom prst="rect">
            <a:avLst/>
          </a:prstGeom>
          <a:noFill/>
          <a:extLst>
            <a:ext uri="{909E8E84-426E-40DD-AFC4-6F175D3DCCD1}">
              <a14:hiddenFill xmlns:a14="http://schemas.microsoft.com/office/drawing/2010/main">
                <a:solidFill>
                  <a:srgbClr val="FFFFFF"/>
                </a:solidFill>
              </a14:hiddenFill>
            </a:ext>
          </a:extLst>
        </p:spPr>
      </p:pic>
      <p:sp>
        <p:nvSpPr>
          <p:cNvPr id="32772" name="Rectangle 4">
            <a:extLst>
              <a:ext uri="{FF2B5EF4-FFF2-40B4-BE49-F238E27FC236}">
                <a16:creationId xmlns:a16="http://schemas.microsoft.com/office/drawing/2014/main" id="{F8569EEC-56A3-4803-841F-D9BA4EBCC6B9}"/>
              </a:ext>
            </a:extLst>
          </p:cNvPr>
          <p:cNvSpPr>
            <a:spLocks noGrp="1" noChangeArrowheads="1"/>
          </p:cNvSpPr>
          <p:nvPr>
            <p:ph type="title"/>
          </p:nvPr>
        </p:nvSpPr>
        <p:spPr>
          <a:xfrm>
            <a:off x="338416" y="188912"/>
            <a:ext cx="7082802" cy="6480175"/>
          </a:xfrm>
          <a:noFill/>
        </p:spPr>
        <p:txBody>
          <a:bodyPr>
            <a:normAutofit/>
          </a:bodyPr>
          <a:lstStyle/>
          <a:p>
            <a:pPr algn="l">
              <a:buFontTx/>
              <a:buChar char="•"/>
            </a:pPr>
            <a:r>
              <a:rPr lang="en-US" altLang="en-US" sz="4000" b="1" dirty="0" err="1"/>
              <a:t>Penyimpanan</a:t>
            </a:r>
            <a:r>
              <a:rPr lang="en-US" altLang="en-US" sz="4000" b="1" dirty="0"/>
              <a:t> </a:t>
            </a:r>
            <a:r>
              <a:rPr lang="en-US" altLang="en-US" sz="4000" b="1" dirty="0" err="1"/>
              <a:t>sementara</a:t>
            </a:r>
            <a:br>
              <a:rPr lang="en-US" altLang="en-US" sz="4000" b="1" dirty="0"/>
            </a:br>
            <a:r>
              <a:rPr lang="en-US" altLang="en-US" sz="3600" dirty="0"/>
              <a:t>Hal </a:t>
            </a:r>
            <a:r>
              <a:rPr lang="en-US" altLang="en-US" sz="3600" dirty="0" err="1"/>
              <a:t>ini</a:t>
            </a:r>
            <a:r>
              <a:rPr lang="en-US" altLang="en-US" sz="3600" dirty="0"/>
              <a:t> </a:t>
            </a:r>
            <a:r>
              <a:rPr lang="en-US" altLang="en-US" sz="3600" dirty="0" err="1"/>
              <a:t>perlu</a:t>
            </a:r>
            <a:r>
              <a:rPr lang="en-US" altLang="en-US" sz="3600" dirty="0"/>
              <a:t> </a:t>
            </a:r>
            <a:r>
              <a:rPr lang="en-US" altLang="en-US" sz="3600" dirty="0" err="1"/>
              <a:t>dilakukan</a:t>
            </a:r>
            <a:r>
              <a:rPr lang="en-US" altLang="en-US" sz="3600" dirty="0"/>
              <a:t> </a:t>
            </a:r>
            <a:r>
              <a:rPr lang="en-US" altLang="en-US" sz="3600" dirty="0" err="1"/>
              <a:t>karena</a:t>
            </a:r>
            <a:r>
              <a:rPr lang="en-US" altLang="en-US" sz="3600" dirty="0"/>
              <a:t> </a:t>
            </a:r>
            <a:r>
              <a:rPr lang="en-US" altLang="en-US" sz="3600" dirty="0" err="1"/>
              <a:t>biji</a:t>
            </a:r>
            <a:r>
              <a:rPr lang="en-US" altLang="en-US" sz="3600" dirty="0"/>
              <a:t> kopi </a:t>
            </a:r>
            <a:r>
              <a:rPr lang="en-US" altLang="en-US" sz="3600" dirty="0" err="1"/>
              <a:t>tidak</a:t>
            </a:r>
            <a:r>
              <a:rPr lang="en-US" altLang="en-US" sz="3600" dirty="0"/>
              <a:t> </a:t>
            </a:r>
            <a:r>
              <a:rPr lang="en-US" altLang="en-US" sz="3600" dirty="0" err="1"/>
              <a:t>mempunyai</a:t>
            </a:r>
            <a:r>
              <a:rPr lang="en-US" altLang="en-US" sz="3600" dirty="0"/>
              <a:t> </a:t>
            </a:r>
            <a:r>
              <a:rPr lang="en-US" altLang="en-US" sz="3600" dirty="0" err="1"/>
              <a:t>derajat</a:t>
            </a:r>
            <a:r>
              <a:rPr lang="en-US" altLang="en-US" sz="3600" dirty="0"/>
              <a:t> </a:t>
            </a:r>
            <a:r>
              <a:rPr lang="en-US" altLang="en-US" sz="3600" dirty="0" err="1"/>
              <a:t>pengeringan</a:t>
            </a:r>
            <a:r>
              <a:rPr lang="en-US" altLang="en-US" sz="3600" dirty="0"/>
              <a:t> yang </a:t>
            </a:r>
            <a:r>
              <a:rPr lang="en-US" altLang="en-US" sz="3600" dirty="0" err="1"/>
              <a:t>sama</a:t>
            </a:r>
            <a:br>
              <a:rPr lang="en-US" altLang="en-US" sz="3600" dirty="0"/>
            </a:br>
            <a:r>
              <a:rPr lang="en-US" altLang="en-US" sz="3600" dirty="0"/>
              <a:t>* </a:t>
            </a:r>
            <a:r>
              <a:rPr lang="en-US" altLang="en-US" sz="3600" dirty="0" err="1"/>
              <a:t>Biji</a:t>
            </a:r>
            <a:r>
              <a:rPr lang="en-US" altLang="en-US" sz="3600" dirty="0"/>
              <a:t> </a:t>
            </a:r>
            <a:r>
              <a:rPr lang="en-US" altLang="en-US" sz="3600" dirty="0" err="1"/>
              <a:t>ukuran</a:t>
            </a:r>
            <a:r>
              <a:rPr lang="en-US" altLang="en-US" sz="3600" dirty="0"/>
              <a:t> </a:t>
            </a:r>
            <a:r>
              <a:rPr lang="en-US" altLang="en-US" sz="3600" dirty="0" err="1"/>
              <a:t>besar</a:t>
            </a:r>
            <a:r>
              <a:rPr lang="en-US" altLang="en-US" sz="3600" dirty="0"/>
              <a:t> </a:t>
            </a:r>
            <a:r>
              <a:rPr lang="en-US" altLang="en-US" sz="3600" dirty="0" err="1"/>
              <a:t>derajat</a:t>
            </a:r>
            <a:r>
              <a:rPr lang="en-US" altLang="en-US" sz="3600" dirty="0"/>
              <a:t> </a:t>
            </a:r>
            <a:r>
              <a:rPr lang="en-US" altLang="en-US" sz="3600" dirty="0" err="1"/>
              <a:t>pengeringannya</a:t>
            </a:r>
            <a:r>
              <a:rPr lang="en-US" altLang="en-US" sz="3600" dirty="0"/>
              <a:t> </a:t>
            </a:r>
            <a:r>
              <a:rPr lang="en-US" altLang="en-US" sz="3600" dirty="0" err="1"/>
              <a:t>tinggi</a:t>
            </a:r>
            <a:br>
              <a:rPr lang="en-US" altLang="en-US" sz="3600" dirty="0"/>
            </a:br>
            <a:r>
              <a:rPr lang="en-US" altLang="en-US" sz="3600" dirty="0"/>
              <a:t>* </a:t>
            </a:r>
            <a:r>
              <a:rPr lang="en-US" altLang="en-US" sz="3600" dirty="0" err="1"/>
              <a:t>Biji</a:t>
            </a:r>
            <a:r>
              <a:rPr lang="en-US" altLang="en-US" sz="3600" dirty="0"/>
              <a:t> </a:t>
            </a:r>
            <a:r>
              <a:rPr lang="en-US" altLang="en-US" sz="3600" dirty="0" err="1"/>
              <a:t>belum</a:t>
            </a:r>
            <a:r>
              <a:rPr lang="en-US" altLang="en-US" sz="3600" dirty="0"/>
              <a:t> </a:t>
            </a:r>
            <a:r>
              <a:rPr lang="en-US" altLang="en-US" sz="3600" dirty="0" err="1"/>
              <a:t>masak</a:t>
            </a:r>
            <a:r>
              <a:rPr lang="en-US" altLang="en-US" sz="3600" dirty="0"/>
              <a:t> # </a:t>
            </a:r>
            <a:r>
              <a:rPr lang="en-US" altLang="en-US" sz="3600" dirty="0" err="1"/>
              <a:t>biji</a:t>
            </a:r>
            <a:r>
              <a:rPr lang="en-US" altLang="en-US" sz="3600" dirty="0"/>
              <a:t> </a:t>
            </a:r>
            <a:r>
              <a:rPr lang="en-US" altLang="en-US" sz="3600" dirty="0" err="1"/>
              <a:t>lewat</a:t>
            </a:r>
            <a:r>
              <a:rPr lang="en-US" altLang="en-US" sz="3600" dirty="0"/>
              <a:t> </a:t>
            </a:r>
            <a:r>
              <a:rPr lang="en-US" altLang="en-US" sz="3600" dirty="0" err="1"/>
              <a:t>masak</a:t>
            </a:r>
            <a:r>
              <a:rPr lang="en-US" altLang="en-US" sz="3600" dirty="0"/>
              <a:t> # </a:t>
            </a:r>
            <a:r>
              <a:rPr lang="en-US" altLang="en-US" sz="3600" dirty="0" err="1"/>
              <a:t>biji</a:t>
            </a:r>
            <a:r>
              <a:rPr lang="en-US" altLang="en-US" sz="3600" dirty="0"/>
              <a:t> </a:t>
            </a:r>
            <a:r>
              <a:rPr lang="en-US" altLang="en-US" sz="3600" dirty="0" err="1"/>
              <a:t>masak</a:t>
            </a:r>
            <a:r>
              <a:rPr lang="en-US" altLang="en-US" sz="3600" dirty="0"/>
              <a:t>, </a:t>
            </a:r>
            <a:br>
              <a:rPr lang="en-US" altLang="en-US" sz="3600" dirty="0"/>
            </a:br>
            <a:r>
              <a:rPr lang="en-US" altLang="en-US" sz="3600" dirty="0"/>
              <a:t>  </a:t>
            </a:r>
            <a:r>
              <a:rPr lang="en-US" altLang="en-US" sz="3600" dirty="0" err="1"/>
              <a:t>meskipun</a:t>
            </a:r>
            <a:r>
              <a:rPr lang="en-US" altLang="en-US" sz="3600" dirty="0"/>
              <a:t> </a:t>
            </a:r>
            <a:r>
              <a:rPr lang="en-US" altLang="en-US" sz="3600" dirty="0" err="1"/>
              <a:t>ukurannya</a:t>
            </a:r>
            <a:r>
              <a:rPr lang="en-US" altLang="en-US" sz="3600" dirty="0"/>
              <a:t> </a:t>
            </a:r>
            <a:r>
              <a:rPr lang="en-US" altLang="en-US" sz="3600" dirty="0" err="1"/>
              <a:t>sama</a:t>
            </a:r>
            <a:br>
              <a:rPr lang="en-US" altLang="en-US" sz="3600" dirty="0"/>
            </a:br>
            <a:br>
              <a:rPr lang="en-US" altLang="en-US" sz="3600" dirty="0"/>
            </a:br>
            <a:endParaRPr lang="en-US" altLang="en-US" sz="3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E31B3314-DCE8-4045-A090-D9E293416F20}"/>
              </a:ext>
            </a:extLst>
          </p:cNvPr>
          <p:cNvSpPr>
            <a:spLocks noGrp="1" noChangeArrowheads="1"/>
          </p:cNvSpPr>
          <p:nvPr>
            <p:ph type="title"/>
          </p:nvPr>
        </p:nvSpPr>
        <p:spPr>
          <a:xfrm>
            <a:off x="204582" y="155368"/>
            <a:ext cx="6408253" cy="6323012"/>
          </a:xfrm>
          <a:noFill/>
        </p:spPr>
        <p:txBody>
          <a:bodyPr>
            <a:normAutofit fontScale="90000"/>
          </a:bodyPr>
          <a:lstStyle/>
          <a:p>
            <a:pPr algn="l"/>
            <a:r>
              <a:rPr lang="en-US" altLang="en-US" sz="3200" b="1" dirty="0" err="1"/>
              <a:t>Penggerbusan</a:t>
            </a:r>
            <a:r>
              <a:rPr lang="en-US" altLang="en-US" sz="3200" b="1" dirty="0"/>
              <a:t> (Hulling)</a:t>
            </a:r>
            <a:br>
              <a:rPr lang="en-US" altLang="en-US" sz="3200" b="1" dirty="0"/>
            </a:br>
            <a:br>
              <a:rPr lang="en-US" altLang="en-US" sz="3200" b="1" dirty="0"/>
            </a:br>
            <a:br>
              <a:rPr lang="en-US" altLang="en-US" sz="3200" b="1" dirty="0"/>
            </a:br>
            <a:r>
              <a:rPr lang="en-US" altLang="en-US" sz="2800" b="1" dirty="0" err="1"/>
              <a:t>Tujuannya</a:t>
            </a:r>
            <a:r>
              <a:rPr lang="en-US" altLang="en-US" sz="2800" dirty="0"/>
              <a:t> </a:t>
            </a:r>
            <a:r>
              <a:rPr lang="en-US" altLang="en-US" sz="2800" dirty="0" err="1"/>
              <a:t>untuk</a:t>
            </a:r>
            <a:r>
              <a:rPr lang="en-US" altLang="en-US" sz="2800" dirty="0"/>
              <a:t> </a:t>
            </a:r>
            <a:r>
              <a:rPr lang="en-US" altLang="en-US" sz="2800" dirty="0" err="1"/>
              <a:t>memisahkan</a:t>
            </a:r>
            <a:r>
              <a:rPr lang="en-US" altLang="en-US" sz="2800" dirty="0"/>
              <a:t> </a:t>
            </a:r>
            <a:r>
              <a:rPr lang="en-US" altLang="en-US" sz="2800" dirty="0" err="1"/>
              <a:t>kulit</a:t>
            </a:r>
            <a:r>
              <a:rPr lang="en-US" altLang="en-US" sz="2800" dirty="0"/>
              <a:t> </a:t>
            </a:r>
            <a:r>
              <a:rPr lang="en-US" altLang="en-US" sz="2800" dirty="0" err="1"/>
              <a:t>tanduk</a:t>
            </a:r>
            <a:r>
              <a:rPr lang="en-US" altLang="en-US" sz="2800" dirty="0"/>
              <a:t> dan </a:t>
            </a:r>
            <a:r>
              <a:rPr lang="en-US" altLang="en-US" sz="2800" dirty="0" err="1"/>
              <a:t>kulit</a:t>
            </a:r>
            <a:r>
              <a:rPr lang="en-US" altLang="en-US" sz="2800" dirty="0"/>
              <a:t> </a:t>
            </a:r>
            <a:r>
              <a:rPr lang="en-US" altLang="en-US" sz="2800" dirty="0" err="1"/>
              <a:t>ari</a:t>
            </a:r>
            <a:r>
              <a:rPr lang="en-US" altLang="en-US" sz="2800" dirty="0"/>
              <a:t> </a:t>
            </a:r>
            <a:r>
              <a:rPr lang="en-US" altLang="en-US" sz="2800" dirty="0" err="1"/>
              <a:t>dari</a:t>
            </a:r>
            <a:r>
              <a:rPr lang="en-US" altLang="en-US" sz="2800" dirty="0"/>
              <a:t> </a:t>
            </a:r>
            <a:r>
              <a:rPr lang="en-US" altLang="en-US" sz="2800" dirty="0" err="1"/>
              <a:t>biji</a:t>
            </a:r>
            <a:r>
              <a:rPr lang="en-US" altLang="en-US" sz="2800" dirty="0"/>
              <a:t> kopi </a:t>
            </a:r>
            <a:r>
              <a:rPr lang="en-US" altLang="en-US" sz="2800" dirty="0" err="1"/>
              <a:t>berdasar</a:t>
            </a:r>
            <a:r>
              <a:rPr lang="en-US" altLang="en-US" sz="2800" dirty="0"/>
              <a:t> </a:t>
            </a:r>
            <a:r>
              <a:rPr lang="en-US" altLang="en-US" sz="2800" dirty="0" err="1"/>
              <a:t>perbedaan</a:t>
            </a:r>
            <a:r>
              <a:rPr lang="en-US" altLang="en-US" sz="2800" dirty="0"/>
              <a:t> </a:t>
            </a:r>
            <a:r>
              <a:rPr lang="en-US" altLang="en-US" sz="2800" dirty="0" err="1"/>
              <a:t>berat</a:t>
            </a:r>
            <a:r>
              <a:rPr lang="en-US" altLang="en-US" sz="2800" dirty="0"/>
              <a:t> </a:t>
            </a:r>
            <a:r>
              <a:rPr lang="en-US" altLang="en-US" sz="2800" dirty="0" err="1"/>
              <a:t>jenis</a:t>
            </a:r>
            <a:br>
              <a:rPr lang="en-US" altLang="en-US" sz="2800" dirty="0"/>
            </a:br>
            <a:br>
              <a:rPr lang="en-US" altLang="en-US" sz="2800" dirty="0"/>
            </a:br>
            <a:r>
              <a:rPr lang="en-US" altLang="en-US" sz="2800" dirty="0"/>
              <a:t>- Alat yang </a:t>
            </a:r>
            <a:r>
              <a:rPr lang="en-US" altLang="en-US" sz="2800" dirty="0" err="1"/>
              <a:t>digunakan</a:t>
            </a:r>
            <a:r>
              <a:rPr lang="en-US" altLang="en-US" sz="2800" dirty="0"/>
              <a:t> </a:t>
            </a:r>
            <a:r>
              <a:rPr lang="en-US" altLang="en-US" sz="2800" b="1" dirty="0"/>
              <a:t>Huller</a:t>
            </a:r>
            <a:r>
              <a:rPr lang="en-US" altLang="en-US" sz="2800" dirty="0"/>
              <a:t> </a:t>
            </a:r>
            <a:r>
              <a:rPr lang="en-US" altLang="en-US" sz="2800" dirty="0">
                <a:cs typeface="Arial" panose="020B0604020202020204" pitchFamily="34" charset="0"/>
              </a:rPr>
              <a:t>→ </a:t>
            </a:r>
            <a:r>
              <a:rPr lang="en-US" altLang="en-US" sz="2800" i="1" dirty="0" err="1">
                <a:cs typeface="Arial" panose="020B0604020202020204" pitchFamily="34" charset="0"/>
              </a:rPr>
              <a:t>Engelberg</a:t>
            </a:r>
            <a:r>
              <a:rPr lang="en-US" altLang="en-US" sz="2800" dirty="0">
                <a:cs typeface="Arial" panose="020B0604020202020204" pitchFamily="34" charset="0"/>
              </a:rPr>
              <a:t> huller</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Sebelum</a:t>
            </a:r>
            <a:r>
              <a:rPr lang="en-US" altLang="en-US" sz="2800" dirty="0">
                <a:cs typeface="Arial" panose="020B0604020202020204" pitchFamily="34" charset="0"/>
              </a:rPr>
              <a:t> </a:t>
            </a:r>
            <a:r>
              <a:rPr lang="en-US" altLang="en-US" sz="2800" dirty="0" err="1">
                <a:cs typeface="Arial" panose="020B0604020202020204" pitchFamily="34" charset="0"/>
              </a:rPr>
              <a:t>digerbus</a:t>
            </a:r>
            <a:r>
              <a:rPr lang="en-US" altLang="en-US" sz="2800" dirty="0">
                <a:cs typeface="Arial" panose="020B0604020202020204" pitchFamily="34" charset="0"/>
              </a:rPr>
              <a:t> </a:t>
            </a:r>
            <a:r>
              <a:rPr lang="en-US" altLang="en-US" sz="2800" dirty="0" err="1">
                <a:cs typeface="Arial" panose="020B0604020202020204" pitchFamily="34" charset="0"/>
              </a:rPr>
              <a:t>k.a</a:t>
            </a:r>
            <a:r>
              <a:rPr lang="en-US" altLang="en-US" sz="2800" dirty="0">
                <a:cs typeface="Arial" panose="020B0604020202020204" pitchFamily="34" charset="0"/>
              </a:rPr>
              <a:t>. kopi HS </a:t>
            </a:r>
            <a:r>
              <a:rPr lang="en-US" altLang="en-US" sz="2800" dirty="0" err="1">
                <a:cs typeface="Arial" panose="020B0604020202020204" pitchFamily="34" charset="0"/>
              </a:rPr>
              <a:t>kering</a:t>
            </a:r>
            <a:r>
              <a:rPr lang="en-US" altLang="en-US" sz="2800" dirty="0">
                <a:cs typeface="Arial" panose="020B0604020202020204" pitchFamily="34" charset="0"/>
              </a:rPr>
              <a:t> </a:t>
            </a:r>
            <a:r>
              <a:rPr lang="en-US" altLang="en-US" sz="2800" b="1" dirty="0">
                <a:cs typeface="Arial" panose="020B0604020202020204" pitchFamily="34" charset="0"/>
              </a:rPr>
              <a:t>Robusta</a:t>
            </a:r>
            <a:r>
              <a:rPr lang="en-US" altLang="en-US" sz="2800" dirty="0">
                <a:cs typeface="Arial" panose="020B0604020202020204" pitchFamily="34" charset="0"/>
              </a:rPr>
              <a:t> 8</a:t>
            </a:r>
            <a:br>
              <a:rPr lang="en-US" altLang="en-US" sz="2800" dirty="0">
                <a:cs typeface="Arial" panose="020B0604020202020204" pitchFamily="34" charset="0"/>
              </a:rPr>
            </a:br>
            <a:r>
              <a:rPr lang="en-US" altLang="en-US" sz="2800" dirty="0">
                <a:cs typeface="Arial" panose="020B0604020202020204" pitchFamily="34" charset="0"/>
              </a:rPr>
              <a:t>   – 10% dan kopi </a:t>
            </a:r>
            <a:r>
              <a:rPr lang="en-US" altLang="en-US" sz="2800" b="1" dirty="0" err="1">
                <a:cs typeface="Arial" panose="020B0604020202020204" pitchFamily="34" charset="0"/>
              </a:rPr>
              <a:t>Arabika</a:t>
            </a:r>
            <a:r>
              <a:rPr lang="en-US" altLang="en-US" sz="2800" dirty="0">
                <a:cs typeface="Arial" panose="020B0604020202020204" pitchFamily="34" charset="0"/>
              </a:rPr>
              <a:t> 10 – 13%, </a:t>
            </a:r>
            <a:r>
              <a:rPr lang="en-US" altLang="en-US" sz="2800" dirty="0" err="1">
                <a:cs typeface="Arial" panose="020B0604020202020204" pitchFamily="34" charset="0"/>
              </a:rPr>
              <a:t>bila</a:t>
            </a:r>
            <a:r>
              <a:rPr lang="en-US" altLang="en-US" sz="2800" dirty="0">
                <a:cs typeface="Arial" panose="020B0604020202020204" pitchFamily="34" charset="0"/>
              </a:rPr>
              <a:t> </a:t>
            </a:r>
            <a:r>
              <a:rPr lang="en-US" altLang="en-US" sz="2800" dirty="0" err="1">
                <a:cs typeface="Arial" panose="020B0604020202020204" pitchFamily="34" charset="0"/>
              </a:rPr>
              <a:t>lebih</a:t>
            </a:r>
            <a:r>
              <a:rPr lang="en-US" altLang="en-US" sz="2800" dirty="0">
                <a:cs typeface="Arial" panose="020B0604020202020204" pitchFamily="34" charset="0"/>
              </a:rPr>
              <a:t> </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tinggi</a:t>
            </a:r>
            <a:r>
              <a:rPr lang="en-US" altLang="en-US" sz="2800" dirty="0">
                <a:cs typeface="Arial" panose="020B0604020202020204" pitchFamily="34" charset="0"/>
              </a:rPr>
              <a:t> </a:t>
            </a:r>
            <a:r>
              <a:rPr lang="en-US" altLang="en-US" sz="2800" dirty="0" err="1">
                <a:cs typeface="Arial" panose="020B0604020202020204" pitchFamily="34" charset="0"/>
              </a:rPr>
              <a:t>harus</a:t>
            </a:r>
            <a:r>
              <a:rPr lang="en-US" altLang="en-US" sz="2800" dirty="0">
                <a:cs typeface="Arial" panose="020B0604020202020204" pitchFamily="34" charset="0"/>
              </a:rPr>
              <a:t> </a:t>
            </a:r>
            <a:r>
              <a:rPr lang="en-US" altLang="en-US" sz="2800" dirty="0" err="1">
                <a:cs typeface="Arial" panose="020B0604020202020204" pitchFamily="34" charset="0"/>
              </a:rPr>
              <a:t>dilakukan</a:t>
            </a:r>
            <a:r>
              <a:rPr lang="en-US" altLang="en-US" sz="2800" dirty="0">
                <a:cs typeface="Arial" panose="020B0604020202020204" pitchFamily="34" charset="0"/>
              </a:rPr>
              <a:t> </a:t>
            </a:r>
            <a:r>
              <a:rPr lang="en-US" altLang="en-US" sz="2800" i="1" dirty="0">
                <a:cs typeface="Arial" panose="020B0604020202020204" pitchFamily="34" charset="0"/>
              </a:rPr>
              <a:t>redrying</a:t>
            </a:r>
            <a:br>
              <a:rPr lang="en-US" altLang="en-US" sz="2800" i="1" dirty="0">
                <a:cs typeface="Arial" panose="020B0604020202020204" pitchFamily="34" charset="0"/>
              </a:rPr>
            </a:b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b="1" dirty="0">
                <a:cs typeface="Arial" panose="020B0604020202020204" pitchFamily="34" charset="0"/>
              </a:rPr>
              <a:t>Hal-</a:t>
            </a:r>
            <a:r>
              <a:rPr lang="en-US" altLang="en-US" sz="2800" b="1" dirty="0" err="1">
                <a:cs typeface="Arial" panose="020B0604020202020204" pitchFamily="34" charset="0"/>
              </a:rPr>
              <a:t>hal</a:t>
            </a:r>
            <a:r>
              <a:rPr lang="en-US" altLang="en-US" sz="2800" b="1" dirty="0">
                <a:cs typeface="Arial" panose="020B0604020202020204" pitchFamily="34" charset="0"/>
              </a:rPr>
              <a:t> yang </a:t>
            </a:r>
            <a:r>
              <a:rPr lang="en-US" altLang="en-US" sz="2800" b="1" dirty="0" err="1">
                <a:cs typeface="Arial" panose="020B0604020202020204" pitchFamily="34" charset="0"/>
              </a:rPr>
              <a:t>perlu</a:t>
            </a:r>
            <a:r>
              <a:rPr lang="en-US" altLang="en-US" sz="2800" b="1" dirty="0">
                <a:cs typeface="Arial" panose="020B0604020202020204" pitchFamily="34" charset="0"/>
              </a:rPr>
              <a:t> </a:t>
            </a:r>
            <a:r>
              <a:rPr lang="en-US" altLang="en-US" sz="2800" b="1" dirty="0" err="1">
                <a:cs typeface="Arial" panose="020B0604020202020204" pitchFamily="34" charset="0"/>
              </a:rPr>
              <a:t>diperhatikan</a:t>
            </a:r>
            <a:r>
              <a:rPr lang="en-US" altLang="en-US" sz="2800" dirty="0">
                <a:cs typeface="Arial" panose="020B0604020202020204" pitchFamily="34" charset="0"/>
              </a:rPr>
              <a:t> :</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Penyetelan</a:t>
            </a:r>
            <a:r>
              <a:rPr lang="en-US" altLang="en-US" sz="2800" dirty="0">
                <a:cs typeface="Arial" panose="020B0604020202020204" pitchFamily="34" charset="0"/>
              </a:rPr>
              <a:t> </a:t>
            </a:r>
            <a:r>
              <a:rPr lang="en-US" altLang="en-US" sz="2800" dirty="0" err="1">
                <a:cs typeface="Arial" panose="020B0604020202020204" pitchFamily="34" charset="0"/>
              </a:rPr>
              <a:t>pisau</a:t>
            </a:r>
            <a:r>
              <a:rPr lang="en-US" altLang="en-US" sz="2800" dirty="0">
                <a:cs typeface="Arial" panose="020B0604020202020204" pitchFamily="34" charset="0"/>
              </a:rPr>
              <a:t> huller </a:t>
            </a:r>
            <a:r>
              <a:rPr lang="en-US" altLang="en-US" sz="2800" dirty="0" err="1">
                <a:cs typeface="Arial" panose="020B0604020202020204" pitchFamily="34" charset="0"/>
              </a:rPr>
              <a:t>harus</a:t>
            </a:r>
            <a:r>
              <a:rPr lang="en-US" altLang="en-US" sz="2800" dirty="0">
                <a:cs typeface="Arial" panose="020B0604020202020204" pitchFamily="34" charset="0"/>
              </a:rPr>
              <a:t> </a:t>
            </a:r>
            <a:r>
              <a:rPr lang="en-US" altLang="en-US" sz="2800" dirty="0" err="1">
                <a:cs typeface="Arial" panose="020B0604020202020204" pitchFamily="34" charset="0"/>
              </a:rPr>
              <a:t>tepat</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Kecepatan</a:t>
            </a:r>
            <a:r>
              <a:rPr lang="en-US" altLang="en-US" sz="2800" dirty="0">
                <a:cs typeface="Arial" panose="020B0604020202020204" pitchFamily="34" charset="0"/>
              </a:rPr>
              <a:t> </a:t>
            </a:r>
            <a:r>
              <a:rPr lang="en-US" altLang="en-US" sz="2800" dirty="0" err="1">
                <a:cs typeface="Arial" panose="020B0604020202020204" pitchFamily="34" charset="0"/>
              </a:rPr>
              <a:t>perputaran</a:t>
            </a:r>
            <a:r>
              <a:rPr lang="en-US" altLang="en-US" sz="2800" dirty="0">
                <a:cs typeface="Arial" panose="020B0604020202020204" pitchFamily="34" charset="0"/>
              </a:rPr>
              <a:t> </a:t>
            </a:r>
            <a:r>
              <a:rPr lang="en-US" altLang="en-US" sz="2800" dirty="0" err="1">
                <a:cs typeface="Arial" panose="020B0604020202020204" pitchFamily="34" charset="0"/>
              </a:rPr>
              <a:t>harus</a:t>
            </a:r>
            <a:r>
              <a:rPr lang="en-US" altLang="en-US" sz="2800" dirty="0">
                <a:cs typeface="Arial" panose="020B0604020202020204" pitchFamily="34" charset="0"/>
              </a:rPr>
              <a:t> </a:t>
            </a:r>
            <a:r>
              <a:rPr lang="en-US" altLang="en-US" sz="2800" dirty="0" err="1">
                <a:cs typeface="Arial" panose="020B0604020202020204" pitchFamily="34" charset="0"/>
              </a:rPr>
              <a:t>sesuai</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Pengaturan</a:t>
            </a:r>
            <a:r>
              <a:rPr lang="en-US" altLang="en-US" sz="2800" dirty="0">
                <a:cs typeface="Arial" panose="020B0604020202020204" pitchFamily="34" charset="0"/>
              </a:rPr>
              <a:t> </a:t>
            </a:r>
            <a:r>
              <a:rPr lang="en-US" altLang="en-US" sz="2800" dirty="0" err="1">
                <a:cs typeface="Arial" panose="020B0604020202020204" pitchFamily="34" charset="0"/>
              </a:rPr>
              <a:t>pemasukan</a:t>
            </a:r>
            <a:r>
              <a:rPr lang="en-US" altLang="en-US" sz="2800" dirty="0">
                <a:cs typeface="Arial" panose="020B0604020202020204" pitchFamily="34" charset="0"/>
              </a:rPr>
              <a:t> kopi HS </a:t>
            </a:r>
            <a:r>
              <a:rPr lang="en-US" altLang="en-US" sz="2800" dirty="0" err="1">
                <a:cs typeface="Arial" panose="020B0604020202020204" pitchFamily="34" charset="0"/>
              </a:rPr>
              <a:t>kering</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Keadaan</a:t>
            </a:r>
            <a:r>
              <a:rPr lang="en-US" altLang="en-US" sz="2800" dirty="0">
                <a:cs typeface="Arial" panose="020B0604020202020204" pitchFamily="34" charset="0"/>
              </a:rPr>
              <a:t> kopi HS </a:t>
            </a:r>
            <a:r>
              <a:rPr lang="en-US" altLang="en-US" sz="2800" dirty="0" err="1">
                <a:cs typeface="Arial" panose="020B0604020202020204" pitchFamily="34" charset="0"/>
              </a:rPr>
              <a:t>kering</a:t>
            </a:r>
            <a:endParaRPr lang="en-US" altLang="en-US" sz="3200" dirty="0">
              <a:cs typeface="Arial" panose="020B0604020202020204" pitchFamily="34" charset="0"/>
            </a:endParaRPr>
          </a:p>
        </p:txBody>
      </p:sp>
      <p:pic>
        <p:nvPicPr>
          <p:cNvPr id="10242" name="Picture 2" descr="China Professional Manufacturer Coffee Huller Machine Coffee Skin Separator  for Sale Photos &amp; Pictures - Made-in-china.com">
            <a:extLst>
              <a:ext uri="{FF2B5EF4-FFF2-40B4-BE49-F238E27FC236}">
                <a16:creationId xmlns:a16="http://schemas.microsoft.com/office/drawing/2014/main" id="{1DAAEEB5-F03C-4224-8A7E-8183801D9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525" y="483186"/>
            <a:ext cx="5324475" cy="56673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5E6CFD5-4EB7-462E-B924-911AFE5D0B8E}"/>
              </a:ext>
            </a:extLst>
          </p:cNvPr>
          <p:cNvCxnSpPr/>
          <p:nvPr/>
        </p:nvCxnSpPr>
        <p:spPr>
          <a:xfrm>
            <a:off x="0" y="1031532"/>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6">
            <a:extLst>
              <a:ext uri="{FF2B5EF4-FFF2-40B4-BE49-F238E27FC236}">
                <a16:creationId xmlns:a16="http://schemas.microsoft.com/office/drawing/2014/main" id="{8F4D2F4D-258B-43B5-A7BA-810E08E2730B}"/>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31181" y="188912"/>
            <a:ext cx="8785225" cy="64801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C49A38F4-C8B3-47B8-9C54-958D6D18D431}"/>
              </a:ext>
            </a:extLst>
          </p:cNvPr>
          <p:cNvSpPr>
            <a:spLocks noGrp="1" noChangeArrowheads="1"/>
          </p:cNvSpPr>
          <p:nvPr>
            <p:ph type="title"/>
          </p:nvPr>
        </p:nvSpPr>
        <p:spPr>
          <a:xfrm>
            <a:off x="421794" y="304006"/>
            <a:ext cx="5925998" cy="6249987"/>
          </a:xfrm>
          <a:noFill/>
        </p:spPr>
        <p:txBody>
          <a:bodyPr>
            <a:normAutofit fontScale="90000"/>
          </a:bodyPr>
          <a:lstStyle/>
          <a:p>
            <a:pPr algn="l"/>
            <a:r>
              <a:rPr lang="en-US" altLang="en-US" sz="3600" b="1" dirty="0" err="1"/>
              <a:t>Sortasi</a:t>
            </a:r>
            <a:r>
              <a:rPr lang="en-US" altLang="en-US" sz="3600" b="1" dirty="0"/>
              <a:t> </a:t>
            </a:r>
            <a:r>
              <a:rPr lang="en-US" altLang="en-US" sz="3600" b="1" dirty="0" err="1"/>
              <a:t>Kering</a:t>
            </a:r>
            <a:br>
              <a:rPr lang="en-US" altLang="en-US" sz="2800" b="1" dirty="0"/>
            </a:br>
            <a:br>
              <a:rPr lang="en-US" altLang="en-US" sz="2800" b="1" dirty="0"/>
            </a:br>
            <a:br>
              <a:rPr lang="en-US" altLang="en-US" sz="2800" b="1" dirty="0"/>
            </a:br>
            <a:r>
              <a:rPr lang="en-US" altLang="en-US" sz="2800" b="1" dirty="0" err="1"/>
              <a:t>Tujuannya</a:t>
            </a:r>
            <a:r>
              <a:rPr lang="en-US" altLang="en-US" sz="2800" b="1" dirty="0"/>
              <a:t> :</a:t>
            </a:r>
            <a:r>
              <a:rPr lang="en-US" altLang="en-US" sz="2800" dirty="0" err="1"/>
              <a:t>memilahkan</a:t>
            </a:r>
            <a:r>
              <a:rPr lang="en-US" altLang="en-US" sz="2800" dirty="0"/>
              <a:t> </a:t>
            </a:r>
            <a:r>
              <a:rPr lang="en-US" altLang="en-US" sz="2800" dirty="0" err="1"/>
              <a:t>biji</a:t>
            </a:r>
            <a:r>
              <a:rPr lang="en-US" altLang="en-US" sz="2800" dirty="0"/>
              <a:t> kopi </a:t>
            </a:r>
            <a:r>
              <a:rPr lang="en-US" altLang="en-US" sz="2800" dirty="0" err="1"/>
              <a:t>sesuai</a:t>
            </a:r>
            <a:r>
              <a:rPr lang="en-US" altLang="en-US" sz="2800" dirty="0"/>
              <a:t> </a:t>
            </a:r>
            <a:r>
              <a:rPr lang="en-US" altLang="en-US" sz="2800" dirty="0" err="1"/>
              <a:t>dengan</a:t>
            </a:r>
            <a:r>
              <a:rPr lang="en-US" altLang="en-US" sz="2800" dirty="0"/>
              <a:t> </a:t>
            </a:r>
            <a:r>
              <a:rPr lang="en-US" altLang="en-US" sz="2800" dirty="0" err="1"/>
              <a:t>tingkatan</a:t>
            </a:r>
            <a:r>
              <a:rPr lang="en-US" altLang="en-US" sz="2800" dirty="0"/>
              <a:t> </a:t>
            </a:r>
            <a:r>
              <a:rPr lang="en-US" altLang="en-US" sz="2800" dirty="0" err="1"/>
              <a:t>mutu</a:t>
            </a:r>
            <a:br>
              <a:rPr lang="en-US" altLang="en-US" sz="2800" dirty="0"/>
            </a:br>
            <a:br>
              <a:rPr lang="en-US" altLang="en-US" sz="2800" dirty="0"/>
            </a:br>
            <a:r>
              <a:rPr lang="en-US" altLang="en-US" sz="2800" b="1" dirty="0"/>
              <a:t>Cara </a:t>
            </a:r>
            <a:r>
              <a:rPr lang="en-US" altLang="en-US" sz="2800" b="1" dirty="0" err="1"/>
              <a:t>sortasi</a:t>
            </a:r>
            <a:r>
              <a:rPr lang="en-US" altLang="en-US" sz="2800" dirty="0"/>
              <a:t> :</a:t>
            </a:r>
            <a:br>
              <a:rPr lang="en-US" altLang="en-US" sz="2800" dirty="0"/>
            </a:br>
            <a:r>
              <a:rPr lang="en-US" altLang="en-US" sz="2800" dirty="0"/>
              <a:t>- </a:t>
            </a:r>
            <a:r>
              <a:rPr lang="en-US" altLang="en-US" sz="2800" dirty="0" err="1"/>
              <a:t>dengan</a:t>
            </a:r>
            <a:r>
              <a:rPr lang="en-US" altLang="en-US" sz="2800" dirty="0"/>
              <a:t> </a:t>
            </a:r>
            <a:r>
              <a:rPr lang="en-US" altLang="en-US" sz="2800" b="1" dirty="0" err="1"/>
              <a:t>alat</a:t>
            </a:r>
            <a:r>
              <a:rPr lang="en-US" altLang="en-US" sz="2800" dirty="0"/>
              <a:t>: </a:t>
            </a:r>
            <a:br>
              <a:rPr lang="en-US" altLang="en-US" sz="2800" dirty="0"/>
            </a:br>
            <a:r>
              <a:rPr lang="en-US" altLang="en-US" sz="2800" dirty="0"/>
              <a:t>* </a:t>
            </a:r>
            <a:r>
              <a:rPr lang="en-US" altLang="en-US" sz="2800" dirty="0" err="1"/>
              <a:t>Catador</a:t>
            </a:r>
            <a:r>
              <a:rPr lang="en-US" altLang="en-US" sz="2800" dirty="0"/>
              <a:t>, </a:t>
            </a:r>
            <a:r>
              <a:rPr lang="en-US" altLang="en-US" sz="2800" dirty="0" err="1"/>
              <a:t>berdasar</a:t>
            </a:r>
            <a:r>
              <a:rPr lang="en-US" altLang="en-US" sz="2800" dirty="0"/>
              <a:t> </a:t>
            </a:r>
            <a:r>
              <a:rPr lang="en-US" altLang="en-US" sz="2800" dirty="0" err="1"/>
              <a:t>perbedaan</a:t>
            </a:r>
            <a:r>
              <a:rPr lang="en-US" altLang="en-US" sz="2800" dirty="0"/>
              <a:t> </a:t>
            </a:r>
            <a:r>
              <a:rPr lang="en-US" altLang="en-US" sz="2800" dirty="0" err="1"/>
              <a:t>berat</a:t>
            </a:r>
            <a:r>
              <a:rPr lang="en-US" altLang="en-US" sz="2800" dirty="0"/>
              <a:t> </a:t>
            </a:r>
            <a:r>
              <a:rPr lang="en-US" altLang="en-US" sz="2800" dirty="0" err="1"/>
              <a:t>jenis</a:t>
            </a:r>
            <a:br>
              <a:rPr lang="en-US" altLang="en-US" sz="2800" dirty="0"/>
            </a:br>
            <a:r>
              <a:rPr lang="en-US" altLang="en-US" sz="2800" dirty="0"/>
              <a:t>* </a:t>
            </a:r>
            <a:r>
              <a:rPr lang="en-US" altLang="en-US" sz="2800" dirty="0" err="1"/>
              <a:t>Ayakan</a:t>
            </a:r>
            <a:r>
              <a:rPr lang="en-US" altLang="en-US" sz="2800" dirty="0"/>
              <a:t>, </a:t>
            </a:r>
            <a:r>
              <a:rPr lang="en-US" altLang="en-US" sz="2800" dirty="0" err="1"/>
              <a:t>berdasar</a:t>
            </a:r>
            <a:r>
              <a:rPr lang="en-US" altLang="en-US" sz="2800" dirty="0"/>
              <a:t> </a:t>
            </a:r>
            <a:r>
              <a:rPr lang="en-US" altLang="en-US" sz="2800" dirty="0" err="1"/>
              <a:t>perbedaan</a:t>
            </a:r>
            <a:r>
              <a:rPr lang="en-US" altLang="en-US" sz="2800" dirty="0"/>
              <a:t> </a:t>
            </a:r>
            <a:r>
              <a:rPr lang="en-US" altLang="en-US" sz="2800" dirty="0" err="1"/>
              <a:t>ukuran</a:t>
            </a:r>
            <a:br>
              <a:rPr lang="en-US" altLang="en-US" sz="2800" dirty="0"/>
            </a:br>
            <a:r>
              <a:rPr lang="en-US" altLang="en-US" sz="2800" dirty="0"/>
              <a:t>- </a:t>
            </a:r>
            <a:r>
              <a:rPr lang="en-US" altLang="en-US" sz="2800" dirty="0" err="1"/>
              <a:t>dengan</a:t>
            </a:r>
            <a:r>
              <a:rPr lang="en-US" altLang="en-US" sz="2800" dirty="0"/>
              <a:t> </a:t>
            </a:r>
            <a:r>
              <a:rPr lang="en-US" altLang="en-US" sz="2800" b="1" dirty="0" err="1"/>
              <a:t>tenaga</a:t>
            </a:r>
            <a:r>
              <a:rPr lang="en-US" altLang="en-US" sz="2800" b="1" dirty="0"/>
              <a:t> </a:t>
            </a:r>
            <a:r>
              <a:rPr lang="en-US" altLang="en-US" sz="2800" b="1" dirty="0" err="1"/>
              <a:t>manusia</a:t>
            </a:r>
            <a:r>
              <a:rPr lang="en-US" altLang="en-US" sz="2800" dirty="0"/>
              <a:t>, </a:t>
            </a:r>
            <a:r>
              <a:rPr lang="en-US" altLang="en-US" sz="2800" dirty="0" err="1"/>
              <a:t>berdasar</a:t>
            </a:r>
            <a:r>
              <a:rPr lang="en-US" altLang="en-US" sz="2800" dirty="0"/>
              <a:t> </a:t>
            </a:r>
            <a:r>
              <a:rPr lang="en-US" altLang="en-US" sz="2800" dirty="0" err="1"/>
              <a:t>nilai</a:t>
            </a:r>
            <a:r>
              <a:rPr lang="en-US" altLang="en-US" sz="2800" dirty="0"/>
              <a:t> </a:t>
            </a:r>
            <a:r>
              <a:rPr lang="en-US" altLang="en-US" sz="2800" dirty="0" err="1"/>
              <a:t>cacat</a:t>
            </a:r>
            <a:br>
              <a:rPr lang="en-US" altLang="en-US" sz="2800" dirty="0"/>
            </a:br>
            <a:br>
              <a:rPr lang="en-US" altLang="en-US" sz="2800" dirty="0"/>
            </a:br>
            <a:r>
              <a:rPr lang="en-US" altLang="en-US" sz="2800" b="1" dirty="0" err="1"/>
              <a:t>Penentuan</a:t>
            </a:r>
            <a:r>
              <a:rPr lang="en-US" altLang="en-US" sz="2800" b="1" dirty="0"/>
              <a:t> </a:t>
            </a:r>
            <a:r>
              <a:rPr lang="en-US" altLang="en-US" sz="2800" b="1" dirty="0" err="1"/>
              <a:t>Mutu</a:t>
            </a:r>
            <a:r>
              <a:rPr lang="en-US" altLang="en-US" sz="2800" dirty="0"/>
              <a:t> :</a:t>
            </a:r>
            <a:br>
              <a:rPr lang="en-US" altLang="en-US" sz="2800" dirty="0"/>
            </a:br>
            <a:r>
              <a:rPr lang="en-US" altLang="en-US" sz="2800" dirty="0" err="1"/>
              <a:t>berdasar</a:t>
            </a:r>
            <a:r>
              <a:rPr lang="en-US" altLang="en-US" sz="2800" dirty="0"/>
              <a:t> : </a:t>
            </a:r>
            <a:r>
              <a:rPr lang="en-US" altLang="en-US" sz="2800" dirty="0" err="1"/>
              <a:t>ukuran</a:t>
            </a:r>
            <a:r>
              <a:rPr lang="en-US" altLang="en-US" sz="2800" dirty="0"/>
              <a:t> dan </a:t>
            </a:r>
            <a:r>
              <a:rPr lang="en-US" altLang="en-US" sz="2800" dirty="0" err="1"/>
              <a:t>nilai</a:t>
            </a:r>
            <a:r>
              <a:rPr lang="en-US" altLang="en-US" sz="2800" dirty="0"/>
              <a:t> </a:t>
            </a:r>
            <a:r>
              <a:rPr lang="en-US" altLang="en-US" sz="2800" dirty="0" err="1"/>
              <a:t>cacat</a:t>
            </a:r>
            <a:endParaRPr lang="en-US" altLang="en-US" sz="2800" b="1" dirty="0"/>
          </a:p>
        </p:txBody>
      </p:sp>
      <p:pic>
        <p:nvPicPr>
          <p:cNvPr id="11266" name="Picture 2" descr="Jual ♥️BISA COD♥️ ALAT SORTASI KOPI MANUAL / SCREEN GRADER TERBATAS Kode  645 Indonesia|Shopee Indonesia">
            <a:extLst>
              <a:ext uri="{FF2B5EF4-FFF2-40B4-BE49-F238E27FC236}">
                <a16:creationId xmlns:a16="http://schemas.microsoft.com/office/drawing/2014/main" id="{9026E27B-462A-4980-83E9-E83C384F0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968" y="304006"/>
            <a:ext cx="5797032" cy="57970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5DCACB7F-A91A-4EB9-8E12-47D95CEB4EF1}"/>
              </a:ext>
            </a:extLst>
          </p:cNvPr>
          <p:cNvCxnSpPr/>
          <p:nvPr/>
        </p:nvCxnSpPr>
        <p:spPr>
          <a:xfrm>
            <a:off x="0" y="1442345"/>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a:extLst>
              <a:ext uri="{FF2B5EF4-FFF2-40B4-BE49-F238E27FC236}">
                <a16:creationId xmlns:a16="http://schemas.microsoft.com/office/drawing/2014/main" id="{524E4B9D-B696-449B-9AA8-958A8660B791}"/>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703389" y="188914"/>
            <a:ext cx="8785225" cy="64801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C9D30806-677E-489F-A950-92A3AB19036C}"/>
              </a:ext>
            </a:extLst>
          </p:cNvPr>
          <p:cNvSpPr>
            <a:spLocks noGrp="1" noChangeArrowheads="1"/>
          </p:cNvSpPr>
          <p:nvPr>
            <p:ph type="title"/>
          </p:nvPr>
        </p:nvSpPr>
        <p:spPr>
          <a:xfrm>
            <a:off x="549138" y="231775"/>
            <a:ext cx="6355245" cy="6394450"/>
          </a:xfrm>
          <a:noFill/>
        </p:spPr>
        <p:txBody>
          <a:bodyPr/>
          <a:lstStyle/>
          <a:p>
            <a:pPr algn="l"/>
            <a:r>
              <a:rPr lang="en-US" altLang="en-US" sz="3200" b="1" dirty="0" err="1"/>
              <a:t>Ketentuan</a:t>
            </a:r>
            <a:r>
              <a:rPr lang="en-US" altLang="en-US" sz="3200" b="1" dirty="0"/>
              <a:t> </a:t>
            </a:r>
            <a:r>
              <a:rPr lang="en-US" altLang="en-US" sz="3200" b="1" dirty="0" err="1"/>
              <a:t>Umum</a:t>
            </a:r>
            <a:br>
              <a:rPr lang="en-US" altLang="en-US" sz="3200" b="1" dirty="0"/>
            </a:br>
            <a:br>
              <a:rPr lang="en-US" altLang="en-US" sz="3200" b="1" dirty="0"/>
            </a:br>
            <a:r>
              <a:rPr lang="en-US" altLang="en-US" sz="3200" b="1" dirty="0"/>
              <a:t>1. Kopi </a:t>
            </a:r>
            <a:r>
              <a:rPr lang="en-US" altLang="en-US" sz="3200" b="1" dirty="0" err="1"/>
              <a:t>biji</a:t>
            </a:r>
            <a:r>
              <a:rPr lang="en-US" altLang="en-US" sz="3200" b="1" dirty="0"/>
              <a:t> W.P.</a:t>
            </a:r>
            <a:br>
              <a:rPr lang="en-US" altLang="en-US" sz="3200" b="1" dirty="0"/>
            </a:br>
            <a:r>
              <a:rPr lang="en-US" altLang="en-US" sz="3200" dirty="0"/>
              <a:t>- </a:t>
            </a:r>
            <a:r>
              <a:rPr lang="en-US" altLang="en-US" sz="3200" dirty="0" err="1"/>
              <a:t>K.a</a:t>
            </a:r>
            <a:r>
              <a:rPr lang="en-US" altLang="en-US" sz="3200" dirty="0"/>
              <a:t>. </a:t>
            </a:r>
            <a:r>
              <a:rPr lang="en-US" altLang="en-US" sz="3200" dirty="0" err="1"/>
              <a:t>maksimum</a:t>
            </a:r>
            <a:r>
              <a:rPr lang="en-US" altLang="en-US" sz="3200" dirty="0"/>
              <a:t> 12% (</a:t>
            </a:r>
            <a:r>
              <a:rPr lang="en-US" altLang="en-US" sz="3200" dirty="0" err="1"/>
              <a:t>bobot</a:t>
            </a:r>
            <a:r>
              <a:rPr lang="en-US" altLang="en-US" sz="3200" dirty="0"/>
              <a:t>/</a:t>
            </a:r>
            <a:r>
              <a:rPr lang="en-US" altLang="en-US" sz="3200" dirty="0" err="1"/>
              <a:t>bobot</a:t>
            </a:r>
            <a:r>
              <a:rPr lang="en-US" altLang="en-US" sz="3200" dirty="0"/>
              <a:t>)</a:t>
            </a:r>
            <a:br>
              <a:rPr lang="en-US" altLang="en-US" sz="3200" dirty="0"/>
            </a:br>
            <a:r>
              <a:rPr lang="en-US" altLang="en-US" sz="3200" dirty="0"/>
              <a:t>- Kadar </a:t>
            </a:r>
            <a:r>
              <a:rPr lang="en-US" altLang="en-US" sz="3200" dirty="0" err="1"/>
              <a:t>kotoran</a:t>
            </a:r>
            <a:r>
              <a:rPr lang="en-US" altLang="en-US" sz="3200" dirty="0"/>
              <a:t> </a:t>
            </a:r>
            <a:r>
              <a:rPr lang="en-US" altLang="en-US" sz="3200" dirty="0" err="1"/>
              <a:t>berupa</a:t>
            </a:r>
            <a:r>
              <a:rPr lang="en-US" altLang="en-US" sz="3200" dirty="0"/>
              <a:t> ranting, batu, </a:t>
            </a:r>
            <a:br>
              <a:rPr lang="en-US" altLang="en-US" sz="3200" dirty="0"/>
            </a:br>
            <a:r>
              <a:rPr lang="en-US" altLang="en-US" sz="3200" dirty="0"/>
              <a:t>  </a:t>
            </a:r>
            <a:r>
              <a:rPr lang="en-US" altLang="en-US" sz="3200" dirty="0" err="1"/>
              <a:t>gumpalan</a:t>
            </a:r>
            <a:r>
              <a:rPr lang="en-US" altLang="en-US" sz="3200" dirty="0"/>
              <a:t> </a:t>
            </a:r>
            <a:r>
              <a:rPr lang="en-US" altLang="en-US" sz="3200" dirty="0" err="1"/>
              <a:t>tanah</a:t>
            </a:r>
            <a:r>
              <a:rPr lang="en-US" altLang="en-US" sz="3200" dirty="0"/>
              <a:t> dan </a:t>
            </a:r>
            <a:r>
              <a:rPr lang="en-US" altLang="en-US" sz="3200" dirty="0" err="1"/>
              <a:t>benda-benda</a:t>
            </a:r>
            <a:r>
              <a:rPr lang="en-US" altLang="en-US" sz="3200" dirty="0"/>
              <a:t> </a:t>
            </a:r>
            <a:r>
              <a:rPr lang="en-US" altLang="en-US" sz="3200" dirty="0" err="1"/>
              <a:t>asing</a:t>
            </a:r>
            <a:r>
              <a:rPr lang="en-US" altLang="en-US" sz="3200" dirty="0"/>
              <a:t> </a:t>
            </a:r>
            <a:br>
              <a:rPr lang="en-US" altLang="en-US" sz="3200" dirty="0"/>
            </a:br>
            <a:r>
              <a:rPr lang="en-US" altLang="en-US" sz="3200" dirty="0"/>
              <a:t>  </a:t>
            </a:r>
            <a:r>
              <a:rPr lang="en-US" altLang="en-US" sz="3200" dirty="0" err="1"/>
              <a:t>lainnya</a:t>
            </a:r>
            <a:r>
              <a:rPr lang="en-US" altLang="en-US" sz="3200" dirty="0"/>
              <a:t> 0,5 % (</a:t>
            </a:r>
            <a:r>
              <a:rPr lang="en-US" altLang="en-US" sz="3200" dirty="0" err="1"/>
              <a:t>bobot</a:t>
            </a:r>
            <a:r>
              <a:rPr lang="en-US" altLang="en-US" sz="3200" dirty="0"/>
              <a:t>/</a:t>
            </a:r>
            <a:r>
              <a:rPr lang="en-US" altLang="en-US" sz="3200" dirty="0" err="1"/>
              <a:t>bobot</a:t>
            </a:r>
            <a:r>
              <a:rPr lang="en-US" altLang="en-US" sz="3200" dirty="0"/>
              <a:t>)</a:t>
            </a:r>
            <a:br>
              <a:rPr lang="en-US" altLang="en-US" sz="3200" dirty="0"/>
            </a:br>
            <a:r>
              <a:rPr lang="en-US" altLang="en-US" sz="3200" dirty="0"/>
              <a:t>- </a:t>
            </a:r>
            <a:r>
              <a:rPr lang="en-US" altLang="en-US" sz="3200" dirty="0" err="1"/>
              <a:t>Bebas</a:t>
            </a:r>
            <a:r>
              <a:rPr lang="en-US" altLang="en-US" sz="3200" dirty="0"/>
              <a:t> </a:t>
            </a:r>
            <a:r>
              <a:rPr lang="en-US" altLang="en-US" sz="3200" dirty="0" err="1"/>
              <a:t>serangga</a:t>
            </a:r>
            <a:r>
              <a:rPr lang="en-US" altLang="en-US" sz="3200" dirty="0"/>
              <a:t> </a:t>
            </a:r>
            <a:r>
              <a:rPr lang="en-US" altLang="en-US" sz="3200" dirty="0" err="1"/>
              <a:t>hidup</a:t>
            </a:r>
            <a:br>
              <a:rPr lang="en-US" altLang="en-US" sz="3200" dirty="0"/>
            </a:br>
            <a:r>
              <a:rPr lang="en-US" altLang="en-US" sz="3200" dirty="0"/>
              <a:t>- </a:t>
            </a:r>
            <a:r>
              <a:rPr lang="en-US" altLang="en-US" sz="3200" dirty="0" err="1"/>
              <a:t>Bebas</a:t>
            </a:r>
            <a:r>
              <a:rPr lang="en-US" altLang="en-US" sz="3200" dirty="0"/>
              <a:t> </a:t>
            </a:r>
            <a:r>
              <a:rPr lang="en-US" altLang="en-US" sz="3200" dirty="0" err="1"/>
              <a:t>dari</a:t>
            </a:r>
            <a:r>
              <a:rPr lang="en-US" altLang="en-US" sz="3200" dirty="0"/>
              <a:t> </a:t>
            </a:r>
            <a:r>
              <a:rPr lang="en-US" altLang="en-US" sz="3200" dirty="0" err="1"/>
              <a:t>biji</a:t>
            </a:r>
            <a:r>
              <a:rPr lang="en-US" altLang="en-US" sz="3200" dirty="0"/>
              <a:t> </a:t>
            </a:r>
            <a:r>
              <a:rPr lang="en-US" altLang="en-US" sz="3200" dirty="0" err="1"/>
              <a:t>berbau</a:t>
            </a:r>
            <a:r>
              <a:rPr lang="en-US" altLang="en-US" sz="3200" dirty="0"/>
              <a:t> </a:t>
            </a:r>
            <a:r>
              <a:rPr lang="en-US" altLang="en-US" sz="3200" dirty="0" err="1"/>
              <a:t>busuk</a:t>
            </a:r>
            <a:r>
              <a:rPr lang="en-US" altLang="en-US" sz="3200" dirty="0"/>
              <a:t>, </a:t>
            </a:r>
            <a:r>
              <a:rPr lang="en-US" altLang="en-US" sz="3200" dirty="0" err="1"/>
              <a:t>berbau</a:t>
            </a:r>
            <a:r>
              <a:rPr lang="en-US" altLang="en-US" sz="3200" dirty="0"/>
              <a:t> </a:t>
            </a:r>
            <a:r>
              <a:rPr lang="en-US" altLang="en-US" sz="3200" dirty="0" err="1"/>
              <a:t>kapang</a:t>
            </a:r>
            <a:r>
              <a:rPr lang="en-US" altLang="en-US" sz="3200" dirty="0"/>
              <a:t> dan </a:t>
            </a:r>
            <a:r>
              <a:rPr lang="en-US" altLang="en-US" sz="3200" dirty="0" err="1"/>
              <a:t>bulukan</a:t>
            </a:r>
            <a:br>
              <a:rPr lang="en-US" altLang="en-US" sz="3200" dirty="0"/>
            </a:br>
            <a:endParaRPr lang="en-US" altLang="en-US" sz="3200" b="1" dirty="0"/>
          </a:p>
        </p:txBody>
      </p:sp>
      <p:pic>
        <p:nvPicPr>
          <p:cNvPr id="13314" name="Picture 2" descr="Jual 1kg Biji Kopi lanang mentah - Kota Surabaya - paradigma.kopi12 |  Tokopedia">
            <a:extLst>
              <a:ext uri="{FF2B5EF4-FFF2-40B4-BE49-F238E27FC236}">
                <a16:creationId xmlns:a16="http://schemas.microsoft.com/office/drawing/2014/main" id="{009AFBDF-671D-4100-8C09-393290DD0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F067B14E-CA45-4C19-B8FE-10FD9AE0FF6B}"/>
              </a:ext>
            </a:extLst>
          </p:cNvPr>
          <p:cNvSpPr>
            <a:spLocks noGrp="1" noChangeArrowheads="1"/>
          </p:cNvSpPr>
          <p:nvPr>
            <p:ph type="title"/>
          </p:nvPr>
        </p:nvSpPr>
        <p:spPr>
          <a:xfrm>
            <a:off x="323851" y="155369"/>
            <a:ext cx="6699801" cy="6323012"/>
          </a:xfrm>
          <a:noFill/>
          <a:ln>
            <a:noFill/>
            <a:miter lim="800000"/>
            <a:headEnd/>
            <a:tailEnd/>
          </a:ln>
        </p:spPr>
        <p:txBody>
          <a:bodyPr/>
          <a:lstStyle/>
          <a:p>
            <a:pPr algn="l"/>
            <a:r>
              <a:rPr lang="en-US" altLang="en-US" sz="2800" dirty="0" err="1"/>
              <a:t>Untuk</a:t>
            </a:r>
            <a:r>
              <a:rPr lang="en-US" altLang="en-US" sz="2800" dirty="0"/>
              <a:t> kopi </a:t>
            </a:r>
            <a:r>
              <a:rPr lang="en-US" altLang="en-US" sz="2800" b="1" dirty="0"/>
              <a:t>Robusta</a:t>
            </a:r>
            <a:r>
              <a:rPr lang="en-US" altLang="en-US" sz="2800" dirty="0"/>
              <a:t> </a:t>
            </a:r>
            <a:r>
              <a:rPr lang="en-US" altLang="en-US" sz="2800" dirty="0" err="1"/>
              <a:t>dibedakan</a:t>
            </a:r>
            <a:r>
              <a:rPr lang="en-US" altLang="en-US" sz="2800" dirty="0"/>
              <a:t> :</a:t>
            </a:r>
            <a:br>
              <a:rPr lang="en-US" altLang="en-US" sz="2800" dirty="0"/>
            </a:br>
            <a:r>
              <a:rPr lang="en-US" altLang="en-US" sz="2800" dirty="0"/>
              <a:t>a. </a:t>
            </a:r>
            <a:r>
              <a:rPr lang="en-US" altLang="en-US" sz="2800" dirty="0" err="1"/>
              <a:t>Biji</a:t>
            </a:r>
            <a:r>
              <a:rPr lang="en-US" altLang="en-US" sz="2800" dirty="0"/>
              <a:t> </a:t>
            </a:r>
            <a:r>
              <a:rPr lang="en-US" altLang="en-US" sz="2800" dirty="0" err="1"/>
              <a:t>ukuran</a:t>
            </a:r>
            <a:r>
              <a:rPr lang="en-US" altLang="en-US" sz="2800" dirty="0"/>
              <a:t> </a:t>
            </a:r>
            <a:r>
              <a:rPr lang="en-US" altLang="en-US" sz="2800" dirty="0" err="1"/>
              <a:t>besar</a:t>
            </a:r>
            <a:r>
              <a:rPr lang="en-US" altLang="en-US" sz="2800" dirty="0"/>
              <a:t> (</a:t>
            </a:r>
            <a:r>
              <a:rPr lang="en-US" altLang="en-US" sz="2800" b="1" dirty="0"/>
              <a:t>L</a:t>
            </a:r>
            <a:r>
              <a:rPr lang="en-US" altLang="en-US" sz="2800" dirty="0"/>
              <a:t>)</a:t>
            </a:r>
            <a:br>
              <a:rPr lang="en-US" altLang="en-US" sz="2800" dirty="0"/>
            </a:br>
            <a:r>
              <a:rPr lang="en-US" altLang="en-US" sz="2800" dirty="0"/>
              <a:t>    </a:t>
            </a:r>
            <a:r>
              <a:rPr lang="en-US" altLang="en-US" sz="2800" dirty="0" err="1"/>
              <a:t>Tidak</a:t>
            </a:r>
            <a:r>
              <a:rPr lang="en-US" altLang="en-US" sz="2800" dirty="0"/>
              <a:t> </a:t>
            </a:r>
            <a:r>
              <a:rPr lang="en-US" altLang="en-US" sz="2800" dirty="0" err="1"/>
              <a:t>lolos</a:t>
            </a:r>
            <a:r>
              <a:rPr lang="en-US" altLang="en-US" sz="2800" dirty="0"/>
              <a:t> </a:t>
            </a:r>
            <a:r>
              <a:rPr lang="en-US" altLang="en-US" sz="2800" dirty="0" err="1"/>
              <a:t>ayakan</a:t>
            </a:r>
            <a:r>
              <a:rPr lang="en-US" altLang="en-US" sz="2800" dirty="0"/>
              <a:t> </a:t>
            </a:r>
            <a:r>
              <a:rPr lang="en-US" altLang="en-US" sz="2800" dirty="0" err="1"/>
              <a:t>lubang</a:t>
            </a:r>
            <a:r>
              <a:rPr lang="en-US" altLang="en-US" sz="2800" dirty="0"/>
              <a:t> </a:t>
            </a:r>
            <a:r>
              <a:rPr lang="en-US" altLang="en-US" sz="2800" dirty="0" err="1"/>
              <a:t>bulat</a:t>
            </a:r>
            <a:r>
              <a:rPr lang="en-US" altLang="en-US" sz="2800" dirty="0"/>
              <a:t> </a:t>
            </a:r>
            <a:r>
              <a:rPr lang="en-US" altLang="en-US" sz="2800" dirty="0" err="1"/>
              <a:t>ukuran</a:t>
            </a:r>
            <a:r>
              <a:rPr lang="en-US" altLang="en-US" sz="2800" dirty="0"/>
              <a:t> diameter 7,5 mm </a:t>
            </a:r>
            <a:r>
              <a:rPr lang="en-US" altLang="en-US" sz="2800" dirty="0" err="1"/>
              <a:t>dengan</a:t>
            </a:r>
            <a:r>
              <a:rPr lang="en-US" altLang="en-US" sz="2800" dirty="0"/>
              <a:t> </a:t>
            </a:r>
            <a:r>
              <a:rPr lang="en-US" altLang="en-US" sz="2800" dirty="0" err="1"/>
              <a:t>maksimum</a:t>
            </a:r>
            <a:r>
              <a:rPr lang="en-US" altLang="en-US" sz="2800" dirty="0"/>
              <a:t> </a:t>
            </a:r>
            <a:r>
              <a:rPr lang="en-US" altLang="en-US" sz="2800" dirty="0" err="1"/>
              <a:t>lolos</a:t>
            </a:r>
            <a:r>
              <a:rPr lang="en-US" altLang="en-US" sz="2800" dirty="0"/>
              <a:t> 2,5 % (</a:t>
            </a:r>
            <a:r>
              <a:rPr lang="en-US" altLang="en-US" sz="2800" dirty="0" err="1"/>
              <a:t>bobot</a:t>
            </a:r>
            <a:r>
              <a:rPr lang="en-US" altLang="en-US" sz="2800" dirty="0"/>
              <a:t>/</a:t>
            </a:r>
            <a:r>
              <a:rPr lang="en-US" altLang="en-US" sz="2800" dirty="0" err="1"/>
              <a:t>bobot</a:t>
            </a:r>
            <a:r>
              <a:rPr lang="en-US" altLang="en-US" sz="2800" dirty="0"/>
              <a:t>)</a:t>
            </a:r>
            <a:br>
              <a:rPr lang="en-US" altLang="en-US" sz="2800" dirty="0"/>
            </a:br>
            <a:r>
              <a:rPr lang="en-US" altLang="en-US" sz="2800" dirty="0"/>
              <a:t>b. </a:t>
            </a:r>
            <a:r>
              <a:rPr lang="en-US" altLang="en-US" sz="2800" dirty="0" err="1"/>
              <a:t>Biji</a:t>
            </a:r>
            <a:r>
              <a:rPr lang="en-US" altLang="en-US" sz="2800" dirty="0"/>
              <a:t> </a:t>
            </a:r>
            <a:r>
              <a:rPr lang="en-US" altLang="en-US" sz="2800" dirty="0" err="1"/>
              <a:t>ukuran</a:t>
            </a:r>
            <a:r>
              <a:rPr lang="en-US" altLang="en-US" sz="2800" dirty="0"/>
              <a:t> </a:t>
            </a:r>
            <a:r>
              <a:rPr lang="en-US" altLang="en-US" sz="2800" dirty="0" err="1"/>
              <a:t>sedang</a:t>
            </a:r>
            <a:r>
              <a:rPr lang="en-US" altLang="en-US" sz="2800" dirty="0"/>
              <a:t> (</a:t>
            </a:r>
            <a:r>
              <a:rPr lang="en-US" altLang="en-US" sz="2800" b="1" dirty="0"/>
              <a:t>M</a:t>
            </a:r>
            <a:r>
              <a:rPr lang="en-US" altLang="en-US" sz="2800" dirty="0"/>
              <a:t>)</a:t>
            </a:r>
            <a:br>
              <a:rPr lang="en-US" altLang="en-US" sz="2800" dirty="0"/>
            </a:br>
            <a:r>
              <a:rPr lang="en-US" altLang="en-US" sz="2800" dirty="0"/>
              <a:t>    Lolos </a:t>
            </a:r>
            <a:r>
              <a:rPr lang="en-US" altLang="en-US" sz="2800" dirty="0" err="1"/>
              <a:t>ayakan</a:t>
            </a:r>
            <a:r>
              <a:rPr lang="en-US" altLang="en-US" sz="2800" dirty="0"/>
              <a:t> </a:t>
            </a:r>
            <a:r>
              <a:rPr lang="en-US" altLang="en-US" sz="2800" dirty="0" err="1"/>
              <a:t>lubang</a:t>
            </a:r>
            <a:r>
              <a:rPr lang="en-US" altLang="en-US" sz="2800" dirty="0"/>
              <a:t> </a:t>
            </a:r>
            <a:r>
              <a:rPr lang="en-US" altLang="en-US" sz="2800" dirty="0" err="1"/>
              <a:t>bulat</a:t>
            </a:r>
            <a:r>
              <a:rPr lang="en-US" altLang="en-US" sz="2800" dirty="0"/>
              <a:t> </a:t>
            </a:r>
            <a:r>
              <a:rPr lang="en-US" altLang="en-US" sz="2800" dirty="0" err="1"/>
              <a:t>ukuran</a:t>
            </a:r>
            <a:r>
              <a:rPr lang="en-US" altLang="en-US" sz="2800" dirty="0"/>
              <a:t> diameter 6,5 mm, </a:t>
            </a:r>
            <a:r>
              <a:rPr lang="en-US" altLang="en-US" sz="2800" dirty="0" err="1"/>
              <a:t>dengan</a:t>
            </a:r>
            <a:r>
              <a:rPr lang="en-US" altLang="en-US" sz="2800" dirty="0"/>
              <a:t> </a:t>
            </a:r>
            <a:r>
              <a:rPr lang="en-US" altLang="en-US" sz="2800" dirty="0" err="1"/>
              <a:t>maksimum</a:t>
            </a:r>
            <a:r>
              <a:rPr lang="en-US" altLang="en-US" sz="2800" dirty="0"/>
              <a:t> </a:t>
            </a:r>
            <a:r>
              <a:rPr lang="en-US" altLang="en-US" sz="2800" dirty="0" err="1"/>
              <a:t>lolos</a:t>
            </a:r>
            <a:r>
              <a:rPr lang="en-US" altLang="en-US" sz="2800" dirty="0"/>
              <a:t> 2,5% (</a:t>
            </a:r>
            <a:r>
              <a:rPr lang="en-US" altLang="en-US" sz="2800" dirty="0" err="1"/>
              <a:t>bobot</a:t>
            </a:r>
            <a:r>
              <a:rPr lang="en-US" altLang="en-US" sz="2800" dirty="0"/>
              <a:t>/</a:t>
            </a:r>
            <a:r>
              <a:rPr lang="en-US" altLang="en-US" sz="2800" dirty="0" err="1"/>
              <a:t>bobot</a:t>
            </a:r>
            <a:r>
              <a:rPr lang="en-US" altLang="en-US" sz="2800" dirty="0"/>
              <a:t>)</a:t>
            </a:r>
            <a:br>
              <a:rPr lang="en-US" altLang="en-US" sz="2800" dirty="0"/>
            </a:br>
            <a:r>
              <a:rPr lang="en-US" altLang="en-US" sz="2800" dirty="0"/>
              <a:t>c. </a:t>
            </a:r>
            <a:r>
              <a:rPr lang="en-US" altLang="en-US" sz="2800" dirty="0" err="1"/>
              <a:t>Biji</a:t>
            </a:r>
            <a:r>
              <a:rPr lang="en-US" altLang="en-US" sz="2800" dirty="0"/>
              <a:t> </a:t>
            </a:r>
            <a:r>
              <a:rPr lang="en-US" altLang="en-US" sz="2800" dirty="0" err="1"/>
              <a:t>ukuran</a:t>
            </a:r>
            <a:r>
              <a:rPr lang="en-US" altLang="en-US" sz="2800" dirty="0"/>
              <a:t> </a:t>
            </a:r>
            <a:r>
              <a:rPr lang="en-US" altLang="en-US" sz="2800" dirty="0" err="1"/>
              <a:t>kecil</a:t>
            </a:r>
            <a:r>
              <a:rPr lang="en-US" altLang="en-US" sz="2800" dirty="0"/>
              <a:t> (</a:t>
            </a:r>
            <a:r>
              <a:rPr lang="en-US" altLang="en-US" sz="2800" b="1" dirty="0"/>
              <a:t>S</a:t>
            </a:r>
            <a:r>
              <a:rPr lang="en-US" altLang="en-US" sz="2800" dirty="0"/>
              <a:t>)</a:t>
            </a:r>
            <a:br>
              <a:rPr lang="en-US" altLang="en-US" sz="2800" dirty="0"/>
            </a:br>
            <a:r>
              <a:rPr lang="en-US" altLang="en-US" sz="2800" dirty="0"/>
              <a:t>    </a:t>
            </a:r>
            <a:r>
              <a:rPr lang="en-US" altLang="en-US" sz="2800" dirty="0" err="1"/>
              <a:t>Ukuran</a:t>
            </a:r>
            <a:r>
              <a:rPr lang="en-US" altLang="en-US" sz="2800" dirty="0"/>
              <a:t> </a:t>
            </a:r>
            <a:r>
              <a:rPr lang="en-US" altLang="en-US" sz="2800" dirty="0" err="1"/>
              <a:t>antara</a:t>
            </a:r>
            <a:r>
              <a:rPr lang="en-US" altLang="en-US" sz="2800" dirty="0"/>
              <a:t> 5,5 – 6,5 mm</a:t>
            </a:r>
            <a:br>
              <a:rPr lang="en-US" altLang="en-US" sz="2800" dirty="0"/>
            </a:br>
            <a:br>
              <a:rPr lang="en-US" altLang="en-US" sz="2800" dirty="0"/>
            </a:br>
            <a:r>
              <a:rPr lang="en-US" altLang="en-US" sz="2800" dirty="0" err="1"/>
              <a:t>Untuk</a:t>
            </a:r>
            <a:r>
              <a:rPr lang="en-US" altLang="en-US" sz="2800" dirty="0"/>
              <a:t> kopi </a:t>
            </a:r>
            <a:r>
              <a:rPr lang="en-US" altLang="en-US" sz="2800" dirty="0" err="1"/>
              <a:t>bukan</a:t>
            </a:r>
            <a:r>
              <a:rPr lang="en-US" altLang="en-US" sz="2800" dirty="0"/>
              <a:t> Robusta </a:t>
            </a:r>
            <a:r>
              <a:rPr lang="en-US" altLang="en-US" sz="2800" dirty="0" err="1"/>
              <a:t>ukuran</a:t>
            </a:r>
            <a:r>
              <a:rPr lang="en-US" altLang="en-US" sz="2800" dirty="0"/>
              <a:t> </a:t>
            </a:r>
            <a:r>
              <a:rPr lang="en-US" altLang="en-US" sz="2800" dirty="0" err="1"/>
              <a:t>biji</a:t>
            </a:r>
            <a:r>
              <a:rPr lang="en-US" altLang="en-US" sz="2800" dirty="0"/>
              <a:t> </a:t>
            </a:r>
            <a:r>
              <a:rPr lang="en-US" altLang="en-US" sz="2800" dirty="0" err="1"/>
              <a:t>tidak</a:t>
            </a:r>
            <a:r>
              <a:rPr lang="en-US" altLang="en-US" sz="2800" dirty="0"/>
              <a:t> </a:t>
            </a:r>
            <a:r>
              <a:rPr lang="en-US" altLang="en-US" sz="2800" dirty="0" err="1"/>
              <a:t>dipersyaratkan</a:t>
            </a:r>
            <a:endParaRPr lang="en-US" altLang="en-US" sz="2800" dirty="0"/>
          </a:p>
        </p:txBody>
      </p:sp>
      <p:pic>
        <p:nvPicPr>
          <p:cNvPr id="12290" name="Picture 2" descr="Apa Itu Proses Natural yang Digunakan untuk Pengolahan Biji Kopi Temanggung?">
            <a:extLst>
              <a:ext uri="{FF2B5EF4-FFF2-40B4-BE49-F238E27FC236}">
                <a16:creationId xmlns:a16="http://schemas.microsoft.com/office/drawing/2014/main" id="{DDE67E67-DEFF-41C0-A9E0-6DF8E80AE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482" y="1686494"/>
            <a:ext cx="5227518" cy="3485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a:extLst>
              <a:ext uri="{FF2B5EF4-FFF2-40B4-BE49-F238E27FC236}">
                <a16:creationId xmlns:a16="http://schemas.microsoft.com/office/drawing/2014/main" id="{2BC2E883-92FA-4795-A5C3-3110566EB775}"/>
              </a:ext>
            </a:extLst>
          </p:cNvPr>
          <p:cNvSpPr>
            <a:spLocks noGrp="1" noChangeArrowheads="1"/>
          </p:cNvSpPr>
          <p:nvPr>
            <p:ph type="title"/>
          </p:nvPr>
        </p:nvSpPr>
        <p:spPr>
          <a:xfrm>
            <a:off x="363607" y="267494"/>
            <a:ext cx="5281819" cy="6323012"/>
          </a:xfrm>
          <a:noFill/>
        </p:spPr>
        <p:txBody>
          <a:bodyPr>
            <a:noAutofit/>
          </a:bodyPr>
          <a:lstStyle/>
          <a:p>
            <a:pPr algn="l"/>
            <a:r>
              <a:rPr lang="en-US" altLang="en-US" sz="2400" b="1" dirty="0"/>
              <a:t>2. Kopi </a:t>
            </a:r>
            <a:r>
              <a:rPr lang="en-US" altLang="en-US" sz="2400" b="1" dirty="0" err="1"/>
              <a:t>biji</a:t>
            </a:r>
            <a:r>
              <a:rPr lang="en-US" altLang="en-US" sz="2400" b="1" dirty="0"/>
              <a:t> D.P</a:t>
            </a:r>
            <a:r>
              <a:rPr lang="en-US" altLang="en-US" sz="2400" dirty="0"/>
              <a:t>.</a:t>
            </a:r>
            <a:br>
              <a:rPr lang="en-US" altLang="en-US" sz="2400" dirty="0"/>
            </a:br>
            <a:r>
              <a:rPr lang="en-US" altLang="en-US" sz="2400" dirty="0"/>
              <a:t>- </a:t>
            </a:r>
            <a:r>
              <a:rPr lang="en-US" altLang="en-US" sz="2400" dirty="0" err="1"/>
              <a:t>K.a</a:t>
            </a:r>
            <a:r>
              <a:rPr lang="en-US" altLang="en-US" sz="2400" dirty="0"/>
              <a:t>. </a:t>
            </a:r>
            <a:r>
              <a:rPr lang="en-US" altLang="en-US" sz="2400" dirty="0" err="1"/>
              <a:t>maksimum</a:t>
            </a:r>
            <a:r>
              <a:rPr lang="en-US" altLang="en-US" sz="2400" dirty="0"/>
              <a:t> 13% (</a:t>
            </a:r>
            <a:r>
              <a:rPr lang="en-US" altLang="en-US" sz="2400" dirty="0" err="1"/>
              <a:t>bobot</a:t>
            </a:r>
            <a:r>
              <a:rPr lang="en-US" altLang="en-US" sz="2400" dirty="0"/>
              <a:t>/</a:t>
            </a:r>
            <a:r>
              <a:rPr lang="en-US" altLang="en-US" sz="2400" dirty="0" err="1"/>
              <a:t>bobot</a:t>
            </a:r>
            <a:r>
              <a:rPr lang="en-US" altLang="en-US" sz="2400" dirty="0"/>
              <a:t>)</a:t>
            </a:r>
            <a:br>
              <a:rPr lang="en-US" altLang="en-US" sz="2400" dirty="0"/>
            </a:br>
            <a:r>
              <a:rPr lang="en-US" altLang="en-US" sz="2400" dirty="0"/>
              <a:t>- Kadar </a:t>
            </a:r>
            <a:r>
              <a:rPr lang="en-US" altLang="en-US" sz="2400" dirty="0" err="1"/>
              <a:t>kotoran</a:t>
            </a:r>
            <a:r>
              <a:rPr lang="en-US" altLang="en-US" sz="2400" dirty="0"/>
              <a:t> </a:t>
            </a:r>
            <a:r>
              <a:rPr lang="en-US" altLang="en-US" sz="2400" dirty="0" err="1"/>
              <a:t>maks</a:t>
            </a:r>
            <a:r>
              <a:rPr lang="en-US" altLang="en-US" sz="2400" dirty="0"/>
              <a:t>. 0,5% (</a:t>
            </a:r>
            <a:r>
              <a:rPr lang="en-US" altLang="en-US" sz="2400" dirty="0" err="1"/>
              <a:t>bobot</a:t>
            </a:r>
            <a:r>
              <a:rPr lang="en-US" altLang="en-US" sz="2400" dirty="0"/>
              <a:t>/</a:t>
            </a:r>
            <a:r>
              <a:rPr lang="en-US" altLang="en-US" sz="2400" dirty="0" err="1"/>
              <a:t>obot</a:t>
            </a:r>
            <a:r>
              <a:rPr lang="en-US" altLang="en-US" sz="2400" dirty="0"/>
              <a:t>)</a:t>
            </a:r>
            <a:br>
              <a:rPr lang="en-US" altLang="en-US" sz="2400" dirty="0"/>
            </a:br>
            <a:r>
              <a:rPr lang="en-US" altLang="en-US" sz="2400" dirty="0"/>
              <a:t>- </a:t>
            </a:r>
            <a:r>
              <a:rPr lang="en-US" altLang="en-US" sz="2400" dirty="0" err="1"/>
              <a:t>Bebas</a:t>
            </a:r>
            <a:r>
              <a:rPr lang="en-US" altLang="en-US" sz="2400" dirty="0"/>
              <a:t> </a:t>
            </a:r>
            <a:r>
              <a:rPr lang="en-US" altLang="en-US" sz="2400" dirty="0" err="1"/>
              <a:t>dari</a:t>
            </a:r>
            <a:r>
              <a:rPr lang="en-US" altLang="en-US" sz="2400" dirty="0"/>
              <a:t> </a:t>
            </a:r>
            <a:r>
              <a:rPr lang="en-US" altLang="en-US" sz="2400" dirty="0" err="1"/>
              <a:t>serangga</a:t>
            </a:r>
            <a:r>
              <a:rPr lang="en-US" altLang="en-US" sz="2400" dirty="0"/>
              <a:t> </a:t>
            </a:r>
            <a:r>
              <a:rPr lang="en-US" altLang="en-US" sz="2400" dirty="0" err="1"/>
              <a:t>hidup</a:t>
            </a:r>
            <a:br>
              <a:rPr lang="en-US" altLang="en-US" sz="2400" dirty="0"/>
            </a:br>
            <a:r>
              <a:rPr lang="en-US" altLang="en-US" sz="2400" dirty="0"/>
              <a:t>- </a:t>
            </a:r>
            <a:r>
              <a:rPr lang="en-US" altLang="en-US" sz="2400" dirty="0" err="1"/>
              <a:t>Bebas</a:t>
            </a:r>
            <a:r>
              <a:rPr lang="en-US" altLang="en-US" sz="2400" dirty="0"/>
              <a:t> </a:t>
            </a:r>
            <a:r>
              <a:rPr lang="en-US" altLang="en-US" sz="2400" dirty="0" err="1"/>
              <a:t>dari</a:t>
            </a:r>
            <a:r>
              <a:rPr lang="en-US" altLang="en-US" sz="2400" dirty="0"/>
              <a:t> </a:t>
            </a:r>
            <a:r>
              <a:rPr lang="en-US" altLang="en-US" sz="2400" dirty="0" err="1"/>
              <a:t>biji</a:t>
            </a:r>
            <a:r>
              <a:rPr lang="en-US" altLang="en-US" sz="2400" dirty="0"/>
              <a:t> yang </a:t>
            </a:r>
            <a:r>
              <a:rPr lang="en-US" altLang="en-US" sz="2400" dirty="0" err="1"/>
              <a:t>berbau</a:t>
            </a:r>
            <a:r>
              <a:rPr lang="en-US" altLang="en-US" sz="2400" dirty="0"/>
              <a:t> </a:t>
            </a:r>
            <a:r>
              <a:rPr lang="en-US" altLang="en-US" sz="2400" dirty="0" err="1"/>
              <a:t>busuk</a:t>
            </a:r>
            <a:r>
              <a:rPr lang="en-US" altLang="en-US" sz="2400" dirty="0"/>
              <a:t>, </a:t>
            </a:r>
            <a:r>
              <a:rPr lang="en-US" altLang="en-US" sz="2400" dirty="0" err="1"/>
              <a:t>berbau</a:t>
            </a:r>
            <a:r>
              <a:rPr lang="en-US" altLang="en-US" sz="2400" dirty="0"/>
              <a:t> </a:t>
            </a:r>
            <a:r>
              <a:rPr lang="en-US" altLang="en-US" sz="2400" dirty="0" err="1"/>
              <a:t>kapang</a:t>
            </a:r>
            <a:r>
              <a:rPr lang="en-US" altLang="en-US" sz="2400" dirty="0"/>
              <a:t> dan </a:t>
            </a:r>
            <a:r>
              <a:rPr lang="en-US" altLang="en-US" sz="2400" dirty="0" err="1"/>
              <a:t>bulukan</a:t>
            </a:r>
            <a:br>
              <a:rPr lang="en-US" altLang="en-US" sz="2400" dirty="0"/>
            </a:br>
            <a:r>
              <a:rPr lang="en-US" altLang="en-US" sz="2400" dirty="0"/>
              <a:t>- </a:t>
            </a:r>
            <a:r>
              <a:rPr lang="en-US" altLang="en-US" sz="2400" dirty="0" err="1"/>
              <a:t>Biji</a:t>
            </a:r>
            <a:r>
              <a:rPr lang="en-US" altLang="en-US" sz="2400" dirty="0"/>
              <a:t> </a:t>
            </a:r>
            <a:r>
              <a:rPr lang="en-US" altLang="en-US" sz="2400" dirty="0" err="1"/>
              <a:t>lolos</a:t>
            </a:r>
            <a:r>
              <a:rPr lang="en-US" altLang="en-US" sz="2400" dirty="0"/>
              <a:t> </a:t>
            </a:r>
            <a:r>
              <a:rPr lang="en-US" altLang="en-US" sz="2400" dirty="0" err="1"/>
              <a:t>ayakan</a:t>
            </a:r>
            <a:r>
              <a:rPr lang="en-US" altLang="en-US" sz="2400" dirty="0"/>
              <a:t> </a:t>
            </a:r>
            <a:r>
              <a:rPr lang="en-US" altLang="en-US" sz="2400" dirty="0" err="1"/>
              <a:t>ukuran</a:t>
            </a:r>
            <a:r>
              <a:rPr lang="en-US" altLang="en-US" sz="2400" dirty="0"/>
              <a:t> 3 mm x 3 mm (8 </a:t>
            </a:r>
            <a:br>
              <a:rPr lang="en-US" altLang="en-US" sz="2400" dirty="0"/>
            </a:br>
            <a:r>
              <a:rPr lang="en-US" altLang="en-US" sz="2400" dirty="0"/>
              <a:t>  mesh) </a:t>
            </a:r>
            <a:r>
              <a:rPr lang="en-US" altLang="en-US" sz="2400" dirty="0" err="1"/>
              <a:t>dengan</a:t>
            </a:r>
            <a:r>
              <a:rPr lang="en-US" altLang="en-US" sz="2400" dirty="0"/>
              <a:t> </a:t>
            </a:r>
            <a:r>
              <a:rPr lang="en-US" altLang="en-US" sz="2400" dirty="0" err="1"/>
              <a:t>maks.lolos</a:t>
            </a:r>
            <a:r>
              <a:rPr lang="en-US" altLang="en-US" sz="2400" dirty="0"/>
              <a:t> 1% (</a:t>
            </a:r>
            <a:r>
              <a:rPr lang="en-US" altLang="en-US" sz="2400" dirty="0" err="1"/>
              <a:t>bobot</a:t>
            </a:r>
            <a:r>
              <a:rPr lang="en-US" altLang="en-US" sz="2400" dirty="0"/>
              <a:t>/</a:t>
            </a:r>
            <a:r>
              <a:rPr lang="en-US" altLang="en-US" sz="2400" dirty="0" err="1"/>
              <a:t>bobot</a:t>
            </a:r>
            <a:r>
              <a:rPr lang="en-US" altLang="en-US" sz="2400" dirty="0"/>
              <a:t>)</a:t>
            </a:r>
            <a:br>
              <a:rPr lang="en-US" altLang="en-US" sz="2400" dirty="0"/>
            </a:br>
            <a:r>
              <a:rPr lang="en-US" altLang="en-US" sz="2400" dirty="0"/>
              <a:t>- </a:t>
            </a:r>
            <a:r>
              <a:rPr lang="en-US" altLang="en-US" sz="2400" dirty="0" err="1"/>
              <a:t>Untuk</a:t>
            </a:r>
            <a:r>
              <a:rPr lang="en-US" altLang="en-US" sz="2400" dirty="0"/>
              <a:t> </a:t>
            </a:r>
            <a:r>
              <a:rPr lang="en-US" altLang="en-US" sz="2400" dirty="0" err="1"/>
              <a:t>bisa</a:t>
            </a:r>
            <a:r>
              <a:rPr lang="en-US" altLang="en-US" sz="2400" dirty="0"/>
              <a:t> </a:t>
            </a:r>
            <a:r>
              <a:rPr lang="en-US" altLang="en-US" sz="2400" dirty="0" err="1"/>
              <a:t>disebut</a:t>
            </a:r>
            <a:r>
              <a:rPr lang="en-US" altLang="en-US" sz="2400" dirty="0"/>
              <a:t> </a:t>
            </a:r>
            <a:r>
              <a:rPr lang="en-US" altLang="en-US" sz="2400" dirty="0" err="1"/>
              <a:t>ukuran</a:t>
            </a:r>
            <a:r>
              <a:rPr lang="en-US" altLang="en-US" sz="2400" dirty="0"/>
              <a:t> </a:t>
            </a:r>
            <a:r>
              <a:rPr lang="en-US" altLang="en-US" sz="2400" dirty="0" err="1"/>
              <a:t>besar</a:t>
            </a:r>
            <a:r>
              <a:rPr lang="en-US" altLang="en-US" sz="2400" dirty="0"/>
              <a:t>, </a:t>
            </a:r>
            <a:r>
              <a:rPr lang="en-US" altLang="en-US" sz="2400" dirty="0" err="1"/>
              <a:t>harus</a:t>
            </a:r>
            <a:r>
              <a:rPr lang="en-US" altLang="en-US" sz="2400" dirty="0"/>
              <a:t> </a:t>
            </a:r>
            <a:br>
              <a:rPr lang="en-US" altLang="en-US" sz="2400" dirty="0"/>
            </a:br>
            <a:r>
              <a:rPr lang="en-US" altLang="en-US" sz="2400" dirty="0"/>
              <a:t>   </a:t>
            </a:r>
            <a:r>
              <a:rPr lang="en-US" altLang="en-US" sz="2400" dirty="0" err="1"/>
              <a:t>tidak</a:t>
            </a:r>
            <a:r>
              <a:rPr lang="en-US" altLang="en-US" sz="2400" dirty="0"/>
              <a:t> </a:t>
            </a:r>
            <a:r>
              <a:rPr lang="en-US" altLang="en-US" sz="2400" dirty="0" err="1"/>
              <a:t>lolos</a:t>
            </a:r>
            <a:r>
              <a:rPr lang="en-US" altLang="en-US" sz="2400" dirty="0"/>
              <a:t> </a:t>
            </a:r>
            <a:r>
              <a:rPr lang="en-US" altLang="en-US" sz="2400" dirty="0" err="1"/>
              <a:t>ayakan</a:t>
            </a:r>
            <a:r>
              <a:rPr lang="en-US" altLang="en-US" sz="2400" dirty="0"/>
              <a:t> </a:t>
            </a:r>
            <a:r>
              <a:rPr lang="en-US" altLang="en-US" sz="2400" dirty="0" err="1"/>
              <a:t>ukuran</a:t>
            </a:r>
            <a:r>
              <a:rPr lang="en-US" altLang="en-US" sz="2400" dirty="0"/>
              <a:t> 5,6 mm x 5,6 mm (3,5 mesh) </a:t>
            </a:r>
            <a:r>
              <a:rPr lang="en-US" altLang="en-US" sz="2400" dirty="0" err="1"/>
              <a:t>dengan</a:t>
            </a:r>
            <a:r>
              <a:rPr lang="en-US" altLang="en-US" sz="2400" dirty="0"/>
              <a:t> </a:t>
            </a:r>
            <a:r>
              <a:rPr lang="en-US" altLang="en-US" sz="2400" dirty="0" err="1"/>
              <a:t>maksimum</a:t>
            </a:r>
            <a:r>
              <a:rPr lang="en-US" altLang="en-US" sz="2400" dirty="0"/>
              <a:t> </a:t>
            </a:r>
            <a:r>
              <a:rPr lang="en-US" altLang="en-US" sz="2400" dirty="0" err="1"/>
              <a:t>lolos</a:t>
            </a:r>
            <a:r>
              <a:rPr lang="en-US" altLang="en-US" sz="2400" dirty="0"/>
              <a:t> 1% (</a:t>
            </a:r>
            <a:r>
              <a:rPr lang="en-US" altLang="en-US" sz="2400" dirty="0" err="1"/>
              <a:t>bobot</a:t>
            </a:r>
            <a:r>
              <a:rPr lang="en-US" altLang="en-US" sz="2400" dirty="0"/>
              <a:t>/</a:t>
            </a:r>
            <a:r>
              <a:rPr lang="en-US" altLang="en-US" sz="2400" dirty="0" err="1"/>
              <a:t>bobot</a:t>
            </a:r>
            <a:r>
              <a:rPr lang="en-US" altLang="en-US" sz="2400" dirty="0"/>
              <a:t>)</a:t>
            </a:r>
          </a:p>
        </p:txBody>
      </p:sp>
      <p:pic>
        <p:nvPicPr>
          <p:cNvPr id="14338" name="Picture 2" descr="Jual Peaberry Green Bean Kopi Lanang Robusta 1kg di Lapak Defoya Coffee |  Bukalapak">
            <a:extLst>
              <a:ext uri="{FF2B5EF4-FFF2-40B4-BE49-F238E27FC236}">
                <a16:creationId xmlns:a16="http://schemas.microsoft.com/office/drawing/2014/main" id="{F153A256-2DC3-4CFA-BA19-4BF45C310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963" y="0"/>
            <a:ext cx="38560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6D5A0D31-0BC0-4143-A125-929DA9D54C5E}"/>
              </a:ext>
            </a:extLst>
          </p:cNvPr>
          <p:cNvSpPr>
            <a:spLocks noGrp="1" noChangeArrowheads="1"/>
          </p:cNvSpPr>
          <p:nvPr>
            <p:ph type="title"/>
          </p:nvPr>
        </p:nvSpPr>
        <p:spPr>
          <a:xfrm>
            <a:off x="374374" y="232603"/>
            <a:ext cx="5933661" cy="1325563"/>
          </a:xfrm>
          <a:noFill/>
        </p:spPr>
        <p:txBody>
          <a:bodyPr/>
          <a:lstStyle/>
          <a:p>
            <a:r>
              <a:rPr lang="en-US" altLang="en-US" sz="4000" b="1" dirty="0" err="1"/>
              <a:t>Standar</a:t>
            </a:r>
            <a:r>
              <a:rPr lang="en-US" altLang="en-US" sz="4000" b="1" dirty="0"/>
              <a:t> </a:t>
            </a:r>
            <a:r>
              <a:rPr lang="en-US" altLang="en-US" sz="4000" b="1" dirty="0" err="1"/>
              <a:t>Mutu</a:t>
            </a:r>
            <a:r>
              <a:rPr lang="en-US" altLang="en-US" sz="4000" b="1" dirty="0"/>
              <a:t> </a:t>
            </a:r>
            <a:r>
              <a:rPr lang="en-US" altLang="en-US" sz="4000" b="1" dirty="0" err="1"/>
              <a:t>Biji</a:t>
            </a:r>
            <a:r>
              <a:rPr lang="en-US" altLang="en-US" sz="4000" b="1" dirty="0"/>
              <a:t> Kopi</a:t>
            </a:r>
          </a:p>
        </p:txBody>
      </p:sp>
      <p:sp>
        <p:nvSpPr>
          <p:cNvPr id="5" name="Rectangle 3">
            <a:extLst>
              <a:ext uri="{FF2B5EF4-FFF2-40B4-BE49-F238E27FC236}">
                <a16:creationId xmlns:a16="http://schemas.microsoft.com/office/drawing/2014/main" id="{2AE7482F-4483-4BC6-B8A9-FF1446AC2E4B}"/>
              </a:ext>
            </a:extLst>
          </p:cNvPr>
          <p:cNvSpPr txBox="1">
            <a:spLocks noChangeArrowheads="1"/>
          </p:cNvSpPr>
          <p:nvPr/>
        </p:nvSpPr>
        <p:spPr>
          <a:xfrm>
            <a:off x="586409" y="1558166"/>
            <a:ext cx="6251713" cy="475138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err="1"/>
              <a:t>Standar</a:t>
            </a:r>
            <a:r>
              <a:rPr lang="en-US" altLang="en-US" b="1" dirty="0"/>
              <a:t> </a:t>
            </a:r>
            <a:r>
              <a:rPr lang="en-US" altLang="en-US" b="1" dirty="0" err="1"/>
              <a:t>Mutu</a:t>
            </a:r>
            <a:endParaRPr lang="en-US" altLang="en-US" b="1" dirty="0"/>
          </a:p>
          <a:p>
            <a:pPr>
              <a:buFont typeface="Wingdings" panose="05000000000000000000" pitchFamily="2" charset="2"/>
              <a:buNone/>
            </a:pPr>
            <a:endParaRPr lang="en-US" altLang="en-US" dirty="0"/>
          </a:p>
          <a:p>
            <a:r>
              <a:rPr lang="en-US" altLang="en-US" dirty="0" err="1"/>
              <a:t>Standar</a:t>
            </a:r>
            <a:r>
              <a:rPr lang="en-US" altLang="en-US" dirty="0"/>
              <a:t> </a:t>
            </a:r>
            <a:r>
              <a:rPr lang="en-US" altLang="en-US" dirty="0" err="1"/>
              <a:t>dari</a:t>
            </a:r>
            <a:r>
              <a:rPr lang="en-US" altLang="en-US" dirty="0"/>
              <a:t> kopi Indonesia </a:t>
            </a:r>
            <a:r>
              <a:rPr lang="en-US" altLang="en-US" dirty="0" err="1"/>
              <a:t>didasarkan</a:t>
            </a:r>
            <a:r>
              <a:rPr lang="en-US" altLang="en-US" dirty="0"/>
              <a:t> </a:t>
            </a:r>
            <a:r>
              <a:rPr lang="en-US" altLang="en-US" dirty="0" err="1"/>
              <a:t>atas</a:t>
            </a:r>
            <a:r>
              <a:rPr lang="en-US" altLang="en-US" dirty="0"/>
              <a:t> </a:t>
            </a:r>
            <a:r>
              <a:rPr lang="en-US" altLang="en-US" dirty="0" err="1"/>
              <a:t>jumlah</a:t>
            </a:r>
            <a:r>
              <a:rPr lang="en-US" altLang="en-US" dirty="0"/>
              <a:t> </a:t>
            </a:r>
            <a:r>
              <a:rPr lang="en-US" altLang="en-US" dirty="0" err="1"/>
              <a:t>kerusakan</a:t>
            </a:r>
            <a:r>
              <a:rPr lang="en-US" altLang="en-US" dirty="0"/>
              <a:t>.</a:t>
            </a:r>
          </a:p>
          <a:p>
            <a:pPr>
              <a:buFont typeface="Wingdings" panose="05000000000000000000" pitchFamily="2" charset="2"/>
              <a:buNone/>
            </a:pPr>
            <a:endParaRPr lang="en-US" altLang="en-US" dirty="0"/>
          </a:p>
          <a:p>
            <a:r>
              <a:rPr lang="en-US" altLang="en-US" dirty="0" err="1"/>
              <a:t>Patokan</a:t>
            </a:r>
            <a:r>
              <a:rPr lang="en-US" altLang="en-US" dirty="0"/>
              <a:t> yang </a:t>
            </a:r>
            <a:r>
              <a:rPr lang="en-US" altLang="en-US" dirty="0" err="1"/>
              <a:t>diambil</a:t>
            </a:r>
            <a:r>
              <a:rPr lang="en-US" altLang="en-US" dirty="0"/>
              <a:t> </a:t>
            </a:r>
            <a:r>
              <a:rPr lang="en-US" altLang="en-US" dirty="0" err="1"/>
              <a:t>adalah</a:t>
            </a:r>
            <a:r>
              <a:rPr lang="en-US" altLang="en-US" dirty="0"/>
              <a:t> </a:t>
            </a:r>
            <a:r>
              <a:rPr lang="en-US" altLang="en-US" dirty="0" err="1"/>
              <a:t>berapa</a:t>
            </a:r>
            <a:r>
              <a:rPr lang="en-US" altLang="en-US" dirty="0"/>
              <a:t> yang </a:t>
            </a:r>
            <a:r>
              <a:rPr lang="en-US" altLang="en-US" dirty="0" err="1"/>
              <a:t>cacat</a:t>
            </a:r>
            <a:r>
              <a:rPr lang="en-US" altLang="en-US" dirty="0"/>
              <a:t> </a:t>
            </a:r>
            <a:r>
              <a:rPr lang="en-US" altLang="en-US" dirty="0" err="1"/>
              <a:t>dari</a:t>
            </a:r>
            <a:r>
              <a:rPr lang="en-US" altLang="en-US" dirty="0"/>
              <a:t> 300 gram </a:t>
            </a:r>
            <a:r>
              <a:rPr lang="en-US" altLang="en-US" dirty="0" err="1"/>
              <a:t>biji</a:t>
            </a:r>
            <a:r>
              <a:rPr lang="en-US" altLang="en-US" dirty="0"/>
              <a:t> kopi.</a:t>
            </a:r>
          </a:p>
        </p:txBody>
      </p:sp>
      <p:pic>
        <p:nvPicPr>
          <p:cNvPr id="15362" name="Picture 2" descr="Perhatikan 5 Hal Ini kalau Doyan Minum Kopi - Rumah Keluarga Indonesia">
            <a:extLst>
              <a:ext uri="{FF2B5EF4-FFF2-40B4-BE49-F238E27FC236}">
                <a16:creationId xmlns:a16="http://schemas.microsoft.com/office/drawing/2014/main" id="{0CD53720-9B9B-4390-9FB2-526C16C1C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514" y="1707149"/>
            <a:ext cx="5525486" cy="34437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D4ABCEAE-4E03-4776-9FDD-B51ABA7FD860}"/>
              </a:ext>
            </a:extLst>
          </p:cNvPr>
          <p:cNvCxnSpPr/>
          <p:nvPr/>
        </p:nvCxnSpPr>
        <p:spPr>
          <a:xfrm>
            <a:off x="0" y="1296572"/>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D757A931-8326-43D5-867D-6490696BFAD2}"/>
              </a:ext>
            </a:extLst>
          </p:cNvPr>
          <p:cNvSpPr>
            <a:spLocks noGrp="1" noChangeArrowheads="1"/>
          </p:cNvSpPr>
          <p:nvPr>
            <p:ph type="title"/>
          </p:nvPr>
        </p:nvSpPr>
        <p:spPr>
          <a:xfrm>
            <a:off x="469624" y="304006"/>
            <a:ext cx="6739559" cy="6249987"/>
          </a:xfrm>
          <a:noFill/>
        </p:spPr>
        <p:txBody>
          <a:bodyPr/>
          <a:lstStyle/>
          <a:p>
            <a:r>
              <a:rPr lang="en-US" altLang="en-US" sz="3600" b="1" dirty="0" err="1"/>
              <a:t>Pencucian</a:t>
            </a:r>
            <a:br>
              <a:rPr lang="en-US" altLang="en-US" sz="3600" b="1" dirty="0"/>
            </a:br>
            <a:br>
              <a:rPr lang="en-US" altLang="en-US" sz="3600" b="1" dirty="0"/>
            </a:br>
            <a:r>
              <a:rPr lang="en-US" altLang="en-US" sz="2800" dirty="0" err="1"/>
              <a:t>Tujuannya</a:t>
            </a:r>
            <a:r>
              <a:rPr lang="en-US" altLang="en-US" sz="2800" dirty="0"/>
              <a:t> :</a:t>
            </a:r>
            <a:br>
              <a:rPr lang="en-US" altLang="en-US" sz="2800" dirty="0"/>
            </a:br>
            <a:r>
              <a:rPr lang="en-US" altLang="en-US" sz="2800" dirty="0" err="1"/>
              <a:t>Menghilangkan</a:t>
            </a:r>
            <a:r>
              <a:rPr lang="en-US" altLang="en-US" sz="2800" dirty="0"/>
              <a:t> </a:t>
            </a:r>
            <a:r>
              <a:rPr lang="en-US" altLang="en-US" sz="2800" dirty="0" err="1"/>
              <a:t>lapisan</a:t>
            </a:r>
            <a:r>
              <a:rPr lang="en-US" altLang="en-US" sz="2800" dirty="0"/>
              <a:t> </a:t>
            </a:r>
            <a:r>
              <a:rPr lang="en-US" altLang="en-US" sz="2800" dirty="0" err="1"/>
              <a:t>lendir</a:t>
            </a:r>
            <a:r>
              <a:rPr lang="en-US" altLang="en-US" sz="2800" dirty="0"/>
              <a:t>, </a:t>
            </a:r>
            <a:r>
              <a:rPr lang="en-US" altLang="en-US" sz="2800" dirty="0" err="1"/>
              <a:t>apabila</a:t>
            </a:r>
            <a:r>
              <a:rPr lang="en-US" altLang="en-US" sz="2800" dirty="0"/>
              <a:t> </a:t>
            </a:r>
            <a:r>
              <a:rPr lang="en-US" altLang="en-US" sz="2800" dirty="0" err="1"/>
              <a:t>tidak</a:t>
            </a:r>
            <a:r>
              <a:rPr lang="en-US" altLang="en-US" sz="2800" dirty="0"/>
              <a:t> </a:t>
            </a:r>
            <a:r>
              <a:rPr lang="en-US" altLang="en-US" sz="2800" dirty="0" err="1"/>
              <a:t>dihilangkan</a:t>
            </a:r>
            <a:r>
              <a:rPr lang="en-US" altLang="en-US" sz="2800" dirty="0"/>
              <a:t> </a:t>
            </a:r>
            <a:r>
              <a:rPr lang="en-US" altLang="en-US" sz="2800" dirty="0" err="1"/>
              <a:t>terjadi</a:t>
            </a:r>
            <a:r>
              <a:rPr lang="en-US" altLang="en-US" sz="2800" dirty="0"/>
              <a:t> </a:t>
            </a:r>
            <a:r>
              <a:rPr lang="en-US" altLang="en-US" sz="2800" dirty="0" err="1"/>
              <a:t>fermentasi</a:t>
            </a:r>
            <a:r>
              <a:rPr lang="en-US" altLang="en-US" sz="2800" dirty="0"/>
              <a:t> </a:t>
            </a:r>
            <a:r>
              <a:rPr lang="en-US" altLang="en-US" sz="2800" dirty="0" err="1"/>
              <a:t>lanjut</a:t>
            </a:r>
            <a:r>
              <a:rPr lang="en-US" altLang="en-US" sz="2800" dirty="0"/>
              <a:t> </a:t>
            </a:r>
            <a:r>
              <a:rPr lang="en-US" altLang="en-US" sz="2800" dirty="0">
                <a:cs typeface="Arial" panose="020B0604020202020204" pitchFamily="34" charset="0"/>
              </a:rPr>
              <a:t>→ </a:t>
            </a:r>
            <a:r>
              <a:rPr lang="en-US" altLang="en-US" sz="2800" dirty="0" err="1">
                <a:cs typeface="Arial" panose="020B0604020202020204" pitchFamily="34" charset="0"/>
              </a:rPr>
              <a:t>asam</a:t>
            </a:r>
            <a:r>
              <a:rPr lang="en-US" altLang="en-US" sz="2800" dirty="0">
                <a:cs typeface="Arial" panose="020B0604020202020204" pitchFamily="34" charset="0"/>
              </a:rPr>
              <a:t> </a:t>
            </a:r>
            <a:r>
              <a:rPr lang="en-US" altLang="en-US" sz="2800" dirty="0" err="1">
                <a:cs typeface="Arial" panose="020B0604020202020204" pitchFamily="34" charset="0"/>
              </a:rPr>
              <a:t>asetat</a:t>
            </a:r>
            <a:br>
              <a:rPr lang="en-US" altLang="en-US" sz="2800" dirty="0">
                <a:cs typeface="Arial" panose="020B0604020202020204" pitchFamily="34" charset="0"/>
              </a:rPr>
            </a:br>
            <a:br>
              <a:rPr lang="en-US" altLang="en-US" sz="2800" dirty="0">
                <a:cs typeface="Arial" panose="020B0604020202020204" pitchFamily="34" charset="0"/>
              </a:rPr>
            </a:br>
            <a:r>
              <a:rPr lang="en-US" altLang="en-US" sz="3600" b="1" dirty="0" err="1">
                <a:cs typeface="Arial" panose="020B0604020202020204" pitchFamily="34" charset="0"/>
              </a:rPr>
              <a:t>Penuntasan</a:t>
            </a:r>
            <a:br>
              <a:rPr lang="en-US" altLang="en-US" sz="3600" b="1" dirty="0">
                <a:cs typeface="Arial" panose="020B0604020202020204" pitchFamily="34" charset="0"/>
              </a:rPr>
            </a:br>
            <a:br>
              <a:rPr lang="en-US" altLang="en-US" sz="3600" b="1" dirty="0">
                <a:cs typeface="Arial" panose="020B0604020202020204" pitchFamily="34" charset="0"/>
              </a:rPr>
            </a:br>
            <a:r>
              <a:rPr lang="en-US" altLang="en-US" sz="2800" dirty="0" err="1">
                <a:cs typeface="Arial" panose="020B0604020202020204" pitchFamily="34" charset="0"/>
              </a:rPr>
              <a:t>Mengurangi</a:t>
            </a:r>
            <a:r>
              <a:rPr lang="en-US" altLang="en-US" sz="2800" dirty="0">
                <a:cs typeface="Arial" panose="020B0604020202020204" pitchFamily="34" charset="0"/>
              </a:rPr>
              <a:t> air </a:t>
            </a:r>
            <a:r>
              <a:rPr lang="en-US" altLang="en-US" sz="2800" dirty="0" err="1">
                <a:cs typeface="Arial" panose="020B0604020202020204" pitchFamily="34" charset="0"/>
              </a:rPr>
              <a:t>permukaan</a:t>
            </a:r>
            <a:r>
              <a:rPr lang="en-US" altLang="en-US" sz="2800" dirty="0">
                <a:cs typeface="Arial" panose="020B0604020202020204" pitchFamily="34" charset="0"/>
              </a:rPr>
              <a:t> : </a:t>
            </a:r>
            <a:r>
              <a:rPr lang="en-US" altLang="en-US" sz="2800" dirty="0" err="1">
                <a:cs typeface="Arial" panose="020B0604020202020204" pitchFamily="34" charset="0"/>
              </a:rPr>
              <a:t>k.a</a:t>
            </a:r>
            <a:r>
              <a:rPr lang="en-US" altLang="en-US" sz="2800" dirty="0">
                <a:cs typeface="Arial" panose="020B0604020202020204" pitchFamily="34" charset="0"/>
              </a:rPr>
              <a:t>. </a:t>
            </a:r>
            <a:r>
              <a:rPr lang="en-US" altLang="en-US" sz="2800" dirty="0" err="1">
                <a:cs typeface="Arial" panose="020B0604020202020204" pitchFamily="34" charset="0"/>
              </a:rPr>
              <a:t>dari</a:t>
            </a:r>
            <a:r>
              <a:rPr lang="en-US" altLang="en-US" sz="2800" dirty="0">
                <a:cs typeface="Arial" panose="020B0604020202020204" pitchFamily="34" charset="0"/>
              </a:rPr>
              <a:t> 60% </a:t>
            </a:r>
            <a:r>
              <a:rPr lang="en-US" altLang="en-US" sz="2800" dirty="0" err="1">
                <a:cs typeface="Arial" panose="020B0604020202020204" pitchFamily="34" charset="0"/>
              </a:rPr>
              <a:t>menjadi</a:t>
            </a:r>
            <a:r>
              <a:rPr lang="en-US" altLang="en-US" sz="2800" dirty="0">
                <a:cs typeface="Arial" panose="020B0604020202020204" pitchFamily="34" charset="0"/>
              </a:rPr>
              <a:t> 52 – 53 %</a:t>
            </a:r>
            <a:br>
              <a:rPr lang="en-US" altLang="en-US" sz="2800" dirty="0">
                <a:cs typeface="Arial" panose="020B0604020202020204" pitchFamily="34" charset="0"/>
              </a:rPr>
            </a:br>
            <a:r>
              <a:rPr lang="en-US" altLang="en-US" sz="2800" dirty="0" err="1">
                <a:cs typeface="Arial" panose="020B0604020202020204" pitchFamily="34" charset="0"/>
              </a:rPr>
              <a:t>Harus</a:t>
            </a:r>
            <a:r>
              <a:rPr lang="en-US" altLang="en-US" sz="2800" dirty="0">
                <a:cs typeface="Arial" panose="020B0604020202020204" pitchFamily="34" charset="0"/>
              </a:rPr>
              <a:t> </a:t>
            </a:r>
            <a:r>
              <a:rPr lang="en-US" altLang="en-US" sz="2800" dirty="0" err="1">
                <a:cs typeface="Arial" panose="020B0604020202020204" pitchFamily="34" charset="0"/>
              </a:rPr>
              <a:t>cepat</a:t>
            </a:r>
            <a:r>
              <a:rPr lang="en-US" altLang="en-US" sz="2800" dirty="0">
                <a:cs typeface="Arial" panose="020B0604020202020204" pitchFamily="34" charset="0"/>
              </a:rPr>
              <a:t> </a:t>
            </a:r>
            <a:r>
              <a:rPr lang="en-US" altLang="en-US" sz="2800" dirty="0" err="1">
                <a:cs typeface="Arial" panose="020B0604020202020204" pitchFamily="34" charset="0"/>
              </a:rPr>
              <a:t>waktunya</a:t>
            </a:r>
            <a:r>
              <a:rPr lang="en-US" altLang="en-US" sz="2800" dirty="0">
                <a:cs typeface="Arial" panose="020B0604020202020204" pitchFamily="34" charset="0"/>
              </a:rPr>
              <a:t> : </a:t>
            </a:r>
            <a:r>
              <a:rPr lang="en-US" altLang="en-US" sz="2800" dirty="0" err="1">
                <a:cs typeface="Arial" panose="020B0604020202020204" pitchFamily="34" charset="0"/>
              </a:rPr>
              <a:t>supaya</a:t>
            </a:r>
            <a:r>
              <a:rPr lang="en-US" altLang="en-US" sz="2800" dirty="0">
                <a:cs typeface="Arial" panose="020B0604020202020204" pitchFamily="34" charset="0"/>
              </a:rPr>
              <a:t> </a:t>
            </a:r>
            <a:r>
              <a:rPr lang="en-US" altLang="en-US" sz="2800" dirty="0" err="1">
                <a:cs typeface="Arial" panose="020B0604020202020204" pitchFamily="34" charset="0"/>
              </a:rPr>
              <a:t>tidak</a:t>
            </a:r>
            <a:r>
              <a:rPr lang="en-US" altLang="en-US" sz="2800" dirty="0">
                <a:cs typeface="Arial" panose="020B0604020202020204" pitchFamily="34" charset="0"/>
              </a:rPr>
              <a:t> </a:t>
            </a:r>
            <a:r>
              <a:rPr lang="en-US" altLang="en-US" sz="2800" dirty="0" err="1">
                <a:cs typeface="Arial" panose="020B0604020202020204" pitchFamily="34" charset="0"/>
              </a:rPr>
              <a:t>terjadi</a:t>
            </a:r>
            <a:r>
              <a:rPr lang="en-US" altLang="en-US" sz="2800" dirty="0">
                <a:cs typeface="Arial" panose="020B0604020202020204" pitchFamily="34" charset="0"/>
              </a:rPr>
              <a:t> </a:t>
            </a:r>
            <a:r>
              <a:rPr lang="en-US" altLang="en-US" sz="2800" dirty="0" err="1">
                <a:cs typeface="Arial" panose="020B0604020202020204" pitchFamily="34" charset="0"/>
              </a:rPr>
              <a:t>fermentasi</a:t>
            </a:r>
            <a:r>
              <a:rPr lang="en-US" altLang="en-US" sz="2800" dirty="0">
                <a:cs typeface="Arial" panose="020B0604020202020204" pitchFamily="34" charset="0"/>
              </a:rPr>
              <a:t> </a:t>
            </a:r>
            <a:r>
              <a:rPr lang="en-US" altLang="en-US" sz="2800" dirty="0" err="1">
                <a:cs typeface="Arial" panose="020B0604020202020204" pitchFamily="34" charset="0"/>
              </a:rPr>
              <a:t>lanjut</a:t>
            </a:r>
            <a:br>
              <a:rPr lang="en-US" altLang="en-US" sz="2800" dirty="0">
                <a:cs typeface="Arial" panose="020B0604020202020204" pitchFamily="34" charset="0"/>
              </a:rPr>
            </a:br>
            <a:endParaRPr lang="en-US" altLang="en-US" sz="2800" dirty="0">
              <a:cs typeface="Arial" panose="020B0604020202020204" pitchFamily="34" charset="0"/>
            </a:endParaRPr>
          </a:p>
        </p:txBody>
      </p:sp>
      <p:pic>
        <p:nvPicPr>
          <p:cNvPr id="1026" name="Picture 2" descr="FULL WASH DAN SEMI WASH, SEPERTI APA PERBEDAANNYA | Otten Coffee">
            <a:extLst>
              <a:ext uri="{FF2B5EF4-FFF2-40B4-BE49-F238E27FC236}">
                <a16:creationId xmlns:a16="http://schemas.microsoft.com/office/drawing/2014/main" id="{FEA9BF7E-1B8E-4B3D-9497-F8D0BD7C0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158" y="2054293"/>
            <a:ext cx="4887842" cy="274941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0EABB3AC-5A38-4447-A6CF-432B56B31E6E}"/>
              </a:ext>
            </a:extLst>
          </p:cNvPr>
          <p:cNvCxnSpPr/>
          <p:nvPr/>
        </p:nvCxnSpPr>
        <p:spPr>
          <a:xfrm>
            <a:off x="0" y="11905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3" name="Picture 5">
            <a:extLst>
              <a:ext uri="{FF2B5EF4-FFF2-40B4-BE49-F238E27FC236}">
                <a16:creationId xmlns:a16="http://schemas.microsoft.com/office/drawing/2014/main" id="{951C6771-12B1-4AAF-95A0-325DCEE727FC}"/>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750875" y="404812"/>
            <a:ext cx="7993062" cy="6048375"/>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a:extLst>
              <a:ext uri="{FF2B5EF4-FFF2-40B4-BE49-F238E27FC236}">
                <a16:creationId xmlns:a16="http://schemas.microsoft.com/office/drawing/2014/main" id="{33EF7806-F7CD-4BAB-A373-2C9D2DDD6072}"/>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992313" y="404814"/>
            <a:ext cx="8280400" cy="5976937"/>
          </a:xfrm>
          <a:solidFill>
            <a:srgbClr val="A6F8BF"/>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C5E4ECE3-9092-4787-8012-3E9CE296D241}"/>
              </a:ext>
            </a:extLst>
          </p:cNvPr>
          <p:cNvSpPr>
            <a:spLocks noGrp="1" noChangeArrowheads="1"/>
          </p:cNvSpPr>
          <p:nvPr>
            <p:ph type="title"/>
          </p:nvPr>
        </p:nvSpPr>
        <p:spPr>
          <a:xfrm>
            <a:off x="391424" y="188912"/>
            <a:ext cx="7162315" cy="6480175"/>
          </a:xfrm>
          <a:noFill/>
        </p:spPr>
        <p:txBody>
          <a:bodyPr>
            <a:normAutofit/>
          </a:bodyPr>
          <a:lstStyle/>
          <a:p>
            <a:pPr algn="l"/>
            <a:r>
              <a:rPr lang="en-US" altLang="en-US" sz="2800" b="1" dirty="0" err="1"/>
              <a:t>Spesifikasi</a:t>
            </a:r>
            <a:r>
              <a:rPr lang="en-US" altLang="en-US" sz="2800" b="1" dirty="0"/>
              <a:t> </a:t>
            </a:r>
            <a:r>
              <a:rPr lang="en-US" altLang="en-US" sz="2800" b="1" dirty="0" err="1"/>
              <a:t>biji</a:t>
            </a:r>
            <a:r>
              <a:rPr lang="en-US" altLang="en-US" sz="2800" b="1" dirty="0"/>
              <a:t> kopi</a:t>
            </a:r>
            <a:br>
              <a:rPr lang="en-US" altLang="en-US" sz="2800" b="1" dirty="0"/>
            </a:br>
            <a:r>
              <a:rPr lang="en-US" altLang="en-US" sz="2800" b="1" dirty="0"/>
              <a:t>A. </a:t>
            </a:r>
            <a:r>
              <a:rPr lang="en-US" altLang="en-US" sz="2800" b="1" dirty="0" err="1"/>
              <a:t>Biji</a:t>
            </a:r>
            <a:r>
              <a:rPr lang="en-US" altLang="en-US" sz="2800" b="1" dirty="0"/>
              <a:t> </a:t>
            </a:r>
            <a:r>
              <a:rPr lang="en-US" altLang="en-US" sz="2800" b="1" dirty="0" err="1"/>
              <a:t>Hitam</a:t>
            </a:r>
            <a:br>
              <a:rPr lang="en-US" altLang="en-US" sz="2800" dirty="0"/>
            </a:br>
            <a:r>
              <a:rPr lang="en-US" altLang="en-US" sz="2800" b="1" dirty="0"/>
              <a:t>B. </a:t>
            </a:r>
            <a:r>
              <a:rPr lang="en-US" altLang="en-US" sz="2800" b="1" dirty="0" err="1"/>
              <a:t>Biji</a:t>
            </a:r>
            <a:r>
              <a:rPr lang="en-US" altLang="en-US" sz="2800" b="1" dirty="0"/>
              <a:t> </a:t>
            </a:r>
            <a:r>
              <a:rPr lang="en-US" altLang="en-US" sz="2800" b="1" dirty="0" err="1"/>
              <a:t>Pecah</a:t>
            </a:r>
            <a:br>
              <a:rPr lang="en-US" altLang="en-US" sz="2800" dirty="0"/>
            </a:br>
            <a:r>
              <a:rPr lang="en-US" altLang="en-US" sz="2800" b="1" dirty="0"/>
              <a:t>C. </a:t>
            </a:r>
            <a:r>
              <a:rPr lang="en-US" altLang="en-US" sz="2800" b="1" dirty="0" err="1"/>
              <a:t>Biji</a:t>
            </a:r>
            <a:r>
              <a:rPr lang="en-US" altLang="en-US" sz="2800" b="1" dirty="0"/>
              <a:t> </a:t>
            </a:r>
            <a:r>
              <a:rPr lang="en-US" altLang="en-US" sz="2800" b="1" dirty="0" err="1"/>
              <a:t>Berlubang</a:t>
            </a:r>
            <a:br>
              <a:rPr lang="en-US" altLang="en-US" sz="2800" dirty="0"/>
            </a:br>
            <a:r>
              <a:rPr lang="en-US" altLang="en-US" sz="2800" b="1" dirty="0"/>
              <a:t>D. </a:t>
            </a:r>
            <a:r>
              <a:rPr lang="en-US" altLang="en-US" sz="2800" b="1" dirty="0" err="1"/>
              <a:t>Biji</a:t>
            </a:r>
            <a:r>
              <a:rPr lang="en-US" altLang="en-US" sz="2800" b="1" dirty="0"/>
              <a:t> </a:t>
            </a:r>
            <a:r>
              <a:rPr lang="en-US" altLang="en-US" sz="2800" b="1" dirty="0" err="1"/>
              <a:t>Tutul</a:t>
            </a:r>
            <a:br>
              <a:rPr lang="en-US" altLang="en-US" sz="2800" b="1" dirty="0"/>
            </a:br>
            <a:r>
              <a:rPr lang="en-US" altLang="en-US" sz="2800" b="1" dirty="0"/>
              <a:t>E. </a:t>
            </a:r>
            <a:r>
              <a:rPr lang="en-US" altLang="en-US" sz="2800" b="1" dirty="0" err="1"/>
              <a:t>Biji</a:t>
            </a:r>
            <a:r>
              <a:rPr lang="en-US" altLang="en-US" sz="2800" b="1" dirty="0"/>
              <a:t> </a:t>
            </a:r>
            <a:r>
              <a:rPr lang="en-US" altLang="en-US" sz="2800" b="1" dirty="0" err="1"/>
              <a:t>Putih</a:t>
            </a:r>
            <a:r>
              <a:rPr lang="en-US" altLang="en-US" sz="2800" b="1" dirty="0"/>
              <a:t> </a:t>
            </a:r>
            <a:br>
              <a:rPr lang="en-US" altLang="en-US" sz="2800" b="1" dirty="0"/>
            </a:br>
            <a:r>
              <a:rPr lang="en-US" altLang="en-US" sz="2800" b="1" dirty="0"/>
              <a:t>F. </a:t>
            </a:r>
            <a:r>
              <a:rPr lang="en-US" altLang="en-US" sz="2800" b="1" dirty="0" err="1"/>
              <a:t>Biji</a:t>
            </a:r>
            <a:r>
              <a:rPr lang="en-US" altLang="en-US" sz="2800" b="1" dirty="0"/>
              <a:t> </a:t>
            </a:r>
            <a:r>
              <a:rPr lang="en-US" altLang="en-US" sz="2800" b="1" dirty="0" err="1"/>
              <a:t>Coklat</a:t>
            </a:r>
            <a:r>
              <a:rPr lang="en-US" altLang="en-US" sz="2800" b="1" dirty="0"/>
              <a:t> </a:t>
            </a:r>
            <a:r>
              <a:rPr lang="en-US" altLang="en-US" sz="2800" b="1" dirty="0" err="1"/>
              <a:t>Kekuningan</a:t>
            </a:r>
            <a:br>
              <a:rPr lang="en-US" altLang="en-US" sz="2800" dirty="0">
                <a:cs typeface="Arial" panose="020B0604020202020204" pitchFamily="34" charset="0"/>
              </a:rPr>
            </a:br>
            <a:r>
              <a:rPr lang="en-US" altLang="en-US" sz="2800" b="1" dirty="0">
                <a:cs typeface="Arial" panose="020B0604020202020204" pitchFamily="34" charset="0"/>
              </a:rPr>
              <a:t>G. </a:t>
            </a:r>
            <a:r>
              <a:rPr lang="en-US" altLang="en-US" sz="2800" b="1" dirty="0" err="1">
                <a:cs typeface="Arial" panose="020B0604020202020204" pitchFamily="34" charset="0"/>
              </a:rPr>
              <a:t>Biji</a:t>
            </a:r>
            <a:r>
              <a:rPr lang="en-US" altLang="en-US" sz="2800" b="1" dirty="0">
                <a:cs typeface="Arial" panose="020B0604020202020204" pitchFamily="34" charset="0"/>
              </a:rPr>
              <a:t> </a:t>
            </a:r>
            <a:r>
              <a:rPr lang="en-US" altLang="en-US" sz="2800" b="1" i="1" dirty="0">
                <a:cs typeface="Arial" panose="020B0604020202020204" pitchFamily="34" charset="0"/>
              </a:rPr>
              <a:t>Stinkers</a:t>
            </a:r>
            <a:br>
              <a:rPr lang="en-US" altLang="en-US" sz="2800" i="1" dirty="0">
                <a:cs typeface="Arial" panose="020B0604020202020204" pitchFamily="34" charset="0"/>
              </a:rPr>
            </a:br>
            <a:r>
              <a:rPr lang="en-US" altLang="en-US" sz="2800" b="1" dirty="0">
                <a:cs typeface="Arial" panose="020B0604020202020204" pitchFamily="34" charset="0"/>
              </a:rPr>
              <a:t>H. </a:t>
            </a:r>
            <a:r>
              <a:rPr lang="en-US" altLang="en-US" sz="2800" b="1" dirty="0" err="1">
                <a:cs typeface="Arial" panose="020B0604020202020204" pitchFamily="34" charset="0"/>
              </a:rPr>
              <a:t>Biji</a:t>
            </a:r>
            <a:r>
              <a:rPr lang="en-US" altLang="en-US" sz="2800" b="1" dirty="0">
                <a:cs typeface="Arial" panose="020B0604020202020204" pitchFamily="34" charset="0"/>
              </a:rPr>
              <a:t> Muda</a:t>
            </a:r>
            <a:br>
              <a:rPr lang="en-US" altLang="en-US" sz="2800" b="1" dirty="0">
                <a:cs typeface="Arial" panose="020B0604020202020204" pitchFamily="34" charset="0"/>
              </a:rPr>
            </a:br>
            <a:r>
              <a:rPr lang="en-US" altLang="en-US" sz="3200" b="1" dirty="0"/>
              <a:t>I. </a:t>
            </a:r>
            <a:r>
              <a:rPr lang="en-US" altLang="en-US" sz="2800" b="1" dirty="0" err="1"/>
              <a:t>Biji</a:t>
            </a:r>
            <a:r>
              <a:rPr lang="en-US" altLang="en-US" sz="2800" b="1" dirty="0"/>
              <a:t> </a:t>
            </a:r>
            <a:r>
              <a:rPr lang="en-US" altLang="en-US" sz="2800" b="1" dirty="0" err="1"/>
              <a:t>Cacat</a:t>
            </a:r>
            <a:r>
              <a:rPr lang="en-US" altLang="en-US" sz="2800" b="1" dirty="0"/>
              <a:t> : </a:t>
            </a:r>
            <a:br>
              <a:rPr lang="en-US" altLang="en-US" sz="2800" b="1" dirty="0"/>
            </a:br>
            <a:r>
              <a:rPr lang="en-US" altLang="en-US" sz="2800" b="1" dirty="0"/>
              <a:t>J. </a:t>
            </a:r>
            <a:r>
              <a:rPr lang="en-US" altLang="en-US" sz="2800" b="1" dirty="0" err="1"/>
              <a:t>Biji</a:t>
            </a:r>
            <a:r>
              <a:rPr lang="en-US" altLang="en-US" sz="2800" b="1" dirty="0"/>
              <a:t> </a:t>
            </a:r>
            <a:r>
              <a:rPr lang="en-US" altLang="en-US" sz="2800" b="1" dirty="0" err="1"/>
              <a:t>Warna</a:t>
            </a:r>
            <a:r>
              <a:rPr lang="en-US" altLang="en-US" sz="2800" b="1" dirty="0"/>
              <a:t> </a:t>
            </a:r>
            <a:r>
              <a:rPr lang="en-US" altLang="en-US" sz="2800" b="1" dirty="0" err="1"/>
              <a:t>biru</a:t>
            </a:r>
            <a:r>
              <a:rPr lang="en-US" altLang="en-US" sz="2800" b="1" dirty="0"/>
              <a:t>/</a:t>
            </a:r>
            <a:r>
              <a:rPr lang="en-US" altLang="en-US" sz="2800" b="1" dirty="0" err="1"/>
              <a:t>hijau</a:t>
            </a:r>
            <a:r>
              <a:rPr lang="en-US" altLang="en-US" sz="2800" b="1" dirty="0"/>
              <a:t> </a:t>
            </a:r>
            <a:r>
              <a:rPr lang="en-US" altLang="en-US" sz="2800" b="1" dirty="0" err="1"/>
              <a:t>atau</a:t>
            </a:r>
            <a:r>
              <a:rPr lang="en-US" altLang="en-US" sz="2800" b="1" dirty="0"/>
              <a:t> </a:t>
            </a:r>
            <a:r>
              <a:rPr lang="en-US" altLang="en-US" sz="2800" b="1" dirty="0" err="1"/>
              <a:t>keabu-abuan</a:t>
            </a:r>
            <a:br>
              <a:rPr lang="en-US" altLang="en-US" sz="2800" b="1" dirty="0"/>
            </a:br>
            <a:endParaRPr lang="en-US" altLang="en-US" sz="2800" b="1" dirty="0"/>
          </a:p>
        </p:txBody>
      </p:sp>
      <p:pic>
        <p:nvPicPr>
          <p:cNvPr id="16386" name="Picture 2" descr="KLASIFIKASI GREEN BEANS DAN GRADE COFFEE | Otten Coffee">
            <a:extLst>
              <a:ext uri="{FF2B5EF4-FFF2-40B4-BE49-F238E27FC236}">
                <a16:creationId xmlns:a16="http://schemas.microsoft.com/office/drawing/2014/main" id="{054D2473-97BE-4B2E-9272-A30FC44DD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526" y="543338"/>
            <a:ext cx="5509474" cy="5771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a16="http://schemas.microsoft.com/office/drawing/2014/main" id="{C560BE80-0846-4770-A171-08A5FF1B7C23}"/>
              </a:ext>
            </a:extLst>
          </p:cNvPr>
          <p:cNvSpPr>
            <a:spLocks noGrp="1" noChangeArrowheads="1"/>
          </p:cNvSpPr>
          <p:nvPr>
            <p:ph type="title"/>
          </p:nvPr>
        </p:nvSpPr>
        <p:spPr>
          <a:xfrm>
            <a:off x="362296" y="392872"/>
            <a:ext cx="8229600" cy="6264275"/>
          </a:xfrm>
          <a:noFill/>
        </p:spPr>
        <p:txBody>
          <a:bodyPr/>
          <a:lstStyle/>
          <a:p>
            <a:pPr algn="l"/>
            <a:r>
              <a:rPr lang="en-US" altLang="en-US" b="1"/>
              <a:t>Pengepakan : </a:t>
            </a:r>
            <a:r>
              <a:rPr lang="en-US" altLang="en-US" sz="4000"/>
              <a:t>Dengan karung goni</a:t>
            </a:r>
            <a:br>
              <a:rPr lang="en-US" altLang="en-US" sz="4000"/>
            </a:br>
            <a:br>
              <a:rPr lang="en-US" altLang="en-US" sz="4000"/>
            </a:br>
            <a:br>
              <a:rPr lang="en-US" altLang="en-US" sz="4000"/>
            </a:br>
            <a:r>
              <a:rPr lang="en-US" altLang="en-US" sz="4000"/>
              <a:t>- Karung diberi label tentang :</a:t>
            </a:r>
            <a:br>
              <a:rPr lang="en-US" altLang="en-US" sz="4000"/>
            </a:br>
            <a:r>
              <a:rPr lang="en-US" altLang="en-US" sz="4000"/>
              <a:t> * Nama perusahaan</a:t>
            </a:r>
            <a:br>
              <a:rPr lang="en-US" altLang="en-US" sz="4000"/>
            </a:br>
            <a:r>
              <a:rPr lang="en-US" altLang="en-US" sz="4000"/>
              <a:t> * Tahun produksi</a:t>
            </a:r>
            <a:br>
              <a:rPr lang="en-US" altLang="en-US" sz="4000"/>
            </a:br>
            <a:r>
              <a:rPr lang="en-US" altLang="en-US" sz="4000"/>
              <a:t> * Mutu</a:t>
            </a:r>
            <a:br>
              <a:rPr lang="en-US" altLang="en-US" sz="4000"/>
            </a:br>
            <a:r>
              <a:rPr lang="en-US" altLang="en-US" sz="4000"/>
              <a:t> * Jenis kopi</a:t>
            </a:r>
            <a:br>
              <a:rPr lang="en-US" altLang="en-US" sz="4000"/>
            </a:br>
            <a:r>
              <a:rPr lang="en-US" altLang="en-US" sz="4000"/>
              <a:t> * Cara pengolahan</a:t>
            </a:r>
            <a:endParaRPr lang="en-US" altLang="en-US" sz="4000" b="1"/>
          </a:p>
        </p:txBody>
      </p:sp>
      <p:pic>
        <p:nvPicPr>
          <p:cNvPr id="17410" name="Picture 2" descr="Ingin Kualitas Kopi Tetap Terjaga? Gunakan 5 Jenis Kemasan Kopi Ini!">
            <a:extLst>
              <a:ext uri="{FF2B5EF4-FFF2-40B4-BE49-F238E27FC236}">
                <a16:creationId xmlns:a16="http://schemas.microsoft.com/office/drawing/2014/main" id="{8C826872-40AD-43DF-A794-F5460D972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497" y="2910716"/>
            <a:ext cx="4819650" cy="32099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D5B12831-7DAC-442D-85ED-6C96EAFECE58}"/>
              </a:ext>
            </a:extLst>
          </p:cNvPr>
          <p:cNvCxnSpPr/>
          <p:nvPr/>
        </p:nvCxnSpPr>
        <p:spPr>
          <a:xfrm>
            <a:off x="0" y="1972434"/>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5DFB4044-924F-4478-B1D6-0FE1EF10801B}"/>
              </a:ext>
            </a:extLst>
          </p:cNvPr>
          <p:cNvSpPr>
            <a:spLocks noGrp="1" noChangeArrowheads="1"/>
          </p:cNvSpPr>
          <p:nvPr>
            <p:ph type="title"/>
          </p:nvPr>
        </p:nvSpPr>
        <p:spPr>
          <a:xfrm>
            <a:off x="184565" y="127828"/>
            <a:ext cx="6507783" cy="6408738"/>
          </a:xfrm>
          <a:noFill/>
        </p:spPr>
        <p:txBody>
          <a:bodyPr/>
          <a:lstStyle/>
          <a:p>
            <a:pPr algn="l"/>
            <a:r>
              <a:rPr lang="en-US" altLang="en-US" sz="2800" b="1" dirty="0"/>
              <a:t>JAMUR MIKOTOKSIGENIK KOPI</a:t>
            </a:r>
            <a:br>
              <a:rPr lang="en-US" altLang="en-US" sz="2800" b="1" dirty="0"/>
            </a:br>
            <a:r>
              <a:rPr lang="en-US" altLang="en-US" sz="2800" dirty="0"/>
              <a:t>- </a:t>
            </a:r>
            <a:r>
              <a:rPr lang="en-US" altLang="en-US" sz="2800" i="1" dirty="0"/>
              <a:t>Aspergillus</a:t>
            </a:r>
            <a:r>
              <a:rPr lang="en-US" altLang="en-US" sz="2800" dirty="0"/>
              <a:t> : </a:t>
            </a:r>
            <a:r>
              <a:rPr lang="en-US" altLang="en-US" sz="2800" dirty="0" err="1"/>
              <a:t>terutama</a:t>
            </a:r>
            <a:r>
              <a:rPr lang="en-US" altLang="en-US" sz="2800" dirty="0"/>
              <a:t> </a:t>
            </a:r>
            <a:r>
              <a:rPr lang="en-US" altLang="en-US" sz="2800" i="1" dirty="0"/>
              <a:t>A. </a:t>
            </a:r>
            <a:r>
              <a:rPr lang="en-US" altLang="en-US" sz="2800" i="1" dirty="0" err="1"/>
              <a:t>ochraceus</a:t>
            </a:r>
            <a:br>
              <a:rPr lang="en-US" altLang="en-US" sz="2800" i="1" dirty="0"/>
            </a:br>
            <a:r>
              <a:rPr lang="en-US" altLang="en-US" sz="2800" i="1" dirty="0"/>
              <a:t>- Penicillium</a:t>
            </a:r>
            <a:br>
              <a:rPr lang="en-US" altLang="en-US" sz="2800" i="1" dirty="0"/>
            </a:br>
            <a:r>
              <a:rPr lang="en-US" altLang="en-US" sz="2800" dirty="0" err="1"/>
              <a:t>Toksinnya</a:t>
            </a:r>
            <a:r>
              <a:rPr lang="en-US" altLang="en-US" sz="2800" dirty="0"/>
              <a:t>: </a:t>
            </a:r>
            <a:r>
              <a:rPr lang="en-US" altLang="en-US" sz="2800" b="1" dirty="0" err="1"/>
              <a:t>Ochratoksin</a:t>
            </a:r>
            <a:r>
              <a:rPr lang="en-US" altLang="en-US" sz="2800" dirty="0"/>
              <a:t> : </a:t>
            </a:r>
            <a:r>
              <a:rPr lang="en-US" altLang="en-US" sz="2800" b="1" i="1" dirty="0"/>
              <a:t>OTA, OTB</a:t>
            </a:r>
            <a:r>
              <a:rPr lang="en-US" altLang="en-US" sz="2800" dirty="0"/>
              <a:t> dan </a:t>
            </a:r>
            <a:r>
              <a:rPr lang="en-US" altLang="en-US" sz="2800" b="1" i="1" dirty="0"/>
              <a:t>OTC</a:t>
            </a:r>
            <a:br>
              <a:rPr lang="en-US" altLang="en-US" sz="2800" b="1" i="1" dirty="0"/>
            </a:br>
            <a:r>
              <a:rPr lang="en-US" altLang="en-US" sz="2800" dirty="0" err="1"/>
              <a:t>Persyaratan</a:t>
            </a:r>
            <a:r>
              <a:rPr lang="en-US" altLang="en-US" sz="2800" dirty="0"/>
              <a:t> 4 ppb (</a:t>
            </a:r>
            <a:r>
              <a:rPr lang="en-US" altLang="en-US" sz="2800" i="1" dirty="0" err="1"/>
              <a:t>Itali</a:t>
            </a:r>
            <a:r>
              <a:rPr lang="en-US" altLang="en-US" sz="2800" dirty="0"/>
              <a:t>), 5 ppb (</a:t>
            </a:r>
            <a:r>
              <a:rPr lang="en-US" altLang="en-US" sz="2800" i="1" dirty="0"/>
              <a:t>Uni </a:t>
            </a:r>
            <a:r>
              <a:rPr lang="en-US" altLang="en-US" sz="2800" i="1" dirty="0" err="1"/>
              <a:t>Eropa</a:t>
            </a:r>
            <a:r>
              <a:rPr lang="en-US" altLang="en-US" sz="2800" dirty="0"/>
              <a:t>)</a:t>
            </a:r>
            <a:br>
              <a:rPr lang="en-US" altLang="en-US" sz="2800" dirty="0"/>
            </a:br>
            <a:r>
              <a:rPr lang="en-US" altLang="en-US" sz="2800" dirty="0" err="1"/>
              <a:t>Toleransi</a:t>
            </a:r>
            <a:r>
              <a:rPr lang="en-US" altLang="en-US" sz="2800" dirty="0"/>
              <a:t> </a:t>
            </a:r>
            <a:r>
              <a:rPr lang="en-US" altLang="en-US" sz="2800" dirty="0" err="1"/>
              <a:t>konsumsi</a:t>
            </a:r>
            <a:r>
              <a:rPr lang="en-US" altLang="en-US" sz="2800" dirty="0"/>
              <a:t> </a:t>
            </a:r>
            <a:r>
              <a:rPr lang="en-US" altLang="en-US" sz="2800" dirty="0" err="1"/>
              <a:t>mingguan</a:t>
            </a:r>
            <a:r>
              <a:rPr lang="en-US" altLang="en-US" sz="2800" dirty="0"/>
              <a:t> </a:t>
            </a:r>
            <a:r>
              <a:rPr lang="en-US" altLang="en-US" sz="2800" dirty="0" err="1"/>
              <a:t>untuk</a:t>
            </a:r>
            <a:r>
              <a:rPr lang="en-US" altLang="en-US" sz="2800" dirty="0"/>
              <a:t> OTA : 100 ng/kg </a:t>
            </a:r>
            <a:r>
              <a:rPr lang="en-US" altLang="en-US" sz="2800" dirty="0" err="1"/>
              <a:t>berat</a:t>
            </a:r>
            <a:r>
              <a:rPr lang="en-US" altLang="en-US" sz="2800" dirty="0"/>
              <a:t> badan per </a:t>
            </a:r>
            <a:r>
              <a:rPr lang="en-US" altLang="en-US" sz="2800" dirty="0" err="1"/>
              <a:t>minggu</a:t>
            </a:r>
            <a:br>
              <a:rPr lang="en-US" altLang="en-US" sz="2800" dirty="0"/>
            </a:br>
            <a:br>
              <a:rPr lang="en-US" altLang="en-US" sz="2800" dirty="0"/>
            </a:br>
            <a:r>
              <a:rPr lang="en-US" altLang="en-US" sz="2800" b="1" dirty="0" err="1"/>
              <a:t>Persyaratan</a:t>
            </a:r>
            <a:r>
              <a:rPr lang="en-US" altLang="en-US" sz="2800" b="1" dirty="0"/>
              <a:t> </a:t>
            </a:r>
            <a:r>
              <a:rPr lang="en-US" altLang="en-US" sz="2800" b="1" dirty="0" err="1"/>
              <a:t>Pertumbuhan</a:t>
            </a:r>
            <a:r>
              <a:rPr lang="en-US" altLang="en-US" sz="2800" b="1" dirty="0"/>
              <a:t> </a:t>
            </a:r>
            <a:r>
              <a:rPr lang="en-US" altLang="en-US" sz="2800" b="1" dirty="0" err="1"/>
              <a:t>Jamur</a:t>
            </a:r>
            <a:r>
              <a:rPr lang="en-US" altLang="en-US" sz="2800" b="1" dirty="0"/>
              <a:t> :</a:t>
            </a:r>
            <a:br>
              <a:rPr lang="en-US" altLang="en-US" sz="2800" b="1" dirty="0"/>
            </a:br>
            <a:r>
              <a:rPr lang="en-US" altLang="en-US" sz="2800" dirty="0"/>
              <a:t>- </a:t>
            </a:r>
            <a:r>
              <a:rPr lang="en-US" altLang="en-US" sz="2800" dirty="0" err="1"/>
              <a:t>Kelembaban</a:t>
            </a:r>
            <a:r>
              <a:rPr lang="en-US" altLang="en-US" sz="2800" dirty="0"/>
              <a:t> di </a:t>
            </a:r>
            <a:r>
              <a:rPr lang="en-US" altLang="en-US" sz="2800" dirty="0" err="1"/>
              <a:t>atas</a:t>
            </a:r>
            <a:r>
              <a:rPr lang="en-US" altLang="en-US" sz="2800" dirty="0"/>
              <a:t> 75 – 80 %</a:t>
            </a:r>
            <a:br>
              <a:rPr lang="en-US" altLang="en-US" sz="2800" dirty="0"/>
            </a:br>
            <a:r>
              <a:rPr lang="en-US" altLang="en-US" sz="2800" dirty="0"/>
              <a:t>- </a:t>
            </a:r>
            <a:r>
              <a:rPr lang="en-US" altLang="en-US" sz="2800" dirty="0" err="1"/>
              <a:t>Suhu</a:t>
            </a:r>
            <a:r>
              <a:rPr lang="en-US" altLang="en-US" sz="2800" dirty="0"/>
              <a:t> </a:t>
            </a:r>
            <a:r>
              <a:rPr lang="en-US" altLang="en-US" sz="2800" dirty="0" err="1"/>
              <a:t>antara</a:t>
            </a:r>
            <a:r>
              <a:rPr lang="en-US" altLang="en-US" sz="2800" dirty="0"/>
              <a:t> 12 - 37</a:t>
            </a:r>
            <a:r>
              <a:rPr lang="en-US" altLang="en-US" sz="2800" dirty="0">
                <a:cs typeface="Arial" panose="020B0604020202020204" pitchFamily="34" charset="0"/>
              </a:rPr>
              <a:t>°C</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Suhu</a:t>
            </a:r>
            <a:r>
              <a:rPr lang="en-US" altLang="en-US" sz="2800" dirty="0">
                <a:cs typeface="Arial" panose="020B0604020202020204" pitchFamily="34" charset="0"/>
              </a:rPr>
              <a:t> optimal 25°C</a:t>
            </a:r>
            <a:br>
              <a:rPr lang="en-US" altLang="en-US" sz="2800" dirty="0">
                <a:cs typeface="Arial" panose="020B0604020202020204" pitchFamily="34" charset="0"/>
              </a:rPr>
            </a:br>
            <a:r>
              <a:rPr lang="en-US" altLang="en-US" sz="2800" dirty="0">
                <a:cs typeface="Arial" panose="020B0604020202020204" pitchFamily="34" charset="0"/>
              </a:rPr>
              <a:t>-  Pulp, silver skin, </a:t>
            </a:r>
            <a:r>
              <a:rPr lang="en-US" altLang="en-US" sz="2800" dirty="0" err="1">
                <a:cs typeface="Arial" panose="020B0604020202020204" pitchFamily="34" charset="0"/>
              </a:rPr>
              <a:t>biji</a:t>
            </a:r>
            <a:r>
              <a:rPr lang="en-US" altLang="en-US" sz="2800" dirty="0">
                <a:cs typeface="Arial" panose="020B0604020202020204" pitchFamily="34" charset="0"/>
              </a:rPr>
              <a:t> kopi </a:t>
            </a:r>
            <a:r>
              <a:rPr lang="en-US" altLang="en-US" sz="2800" dirty="0" err="1">
                <a:cs typeface="Arial" panose="020B0604020202020204" pitchFamily="34" charset="0"/>
              </a:rPr>
              <a:t>cacat</a:t>
            </a:r>
            <a:r>
              <a:rPr lang="en-US" altLang="en-US" sz="2800" dirty="0">
                <a:cs typeface="Arial" panose="020B0604020202020204" pitchFamily="34" charset="0"/>
              </a:rPr>
              <a:t> </a:t>
            </a:r>
            <a:r>
              <a:rPr lang="en-US" altLang="en-US" sz="2800" dirty="0" err="1">
                <a:cs typeface="Arial" panose="020B0604020202020204" pitchFamily="34" charset="0"/>
              </a:rPr>
              <a:t>permukaannya</a:t>
            </a:r>
            <a:r>
              <a:rPr lang="en-US" altLang="en-US" sz="2800" dirty="0">
                <a:cs typeface="Arial" panose="020B0604020202020204" pitchFamily="34" charset="0"/>
              </a:rPr>
              <a:t> dan </a:t>
            </a:r>
            <a:r>
              <a:rPr lang="en-US" altLang="en-US" sz="2800" dirty="0" err="1">
                <a:cs typeface="Arial" panose="020B0604020202020204" pitchFamily="34" charset="0"/>
              </a:rPr>
              <a:t>pecah</a:t>
            </a:r>
            <a:r>
              <a:rPr lang="en-US" altLang="en-US" sz="2800" dirty="0">
                <a:cs typeface="Arial" panose="020B0604020202020204" pitchFamily="34" charset="0"/>
              </a:rPr>
              <a:t> </a:t>
            </a:r>
            <a:r>
              <a:rPr lang="en-US" altLang="en-US" sz="2800" dirty="0" err="1">
                <a:cs typeface="Arial" panose="020B0604020202020204" pitchFamily="34" charset="0"/>
              </a:rPr>
              <a:t>diduga</a:t>
            </a:r>
            <a:r>
              <a:rPr lang="en-US" altLang="en-US" sz="2800" dirty="0">
                <a:cs typeface="Arial" panose="020B0604020202020204" pitchFamily="34" charset="0"/>
              </a:rPr>
              <a:t> </a:t>
            </a:r>
            <a:r>
              <a:rPr lang="en-US" altLang="en-US" sz="2800" dirty="0" err="1">
                <a:cs typeface="Arial" panose="020B0604020202020204" pitchFamily="34" charset="0"/>
              </a:rPr>
              <a:t>lebih</a:t>
            </a:r>
            <a:r>
              <a:rPr lang="en-US" altLang="en-US" sz="2800" dirty="0">
                <a:cs typeface="Arial" panose="020B0604020202020204" pitchFamily="34" charset="0"/>
              </a:rPr>
              <a:t> </a:t>
            </a:r>
            <a:r>
              <a:rPr lang="en-US" altLang="en-US" sz="2800" dirty="0" err="1">
                <a:cs typeface="Arial" panose="020B0604020202020204" pitchFamily="34" charset="0"/>
              </a:rPr>
              <a:t>mudah</a:t>
            </a:r>
            <a:r>
              <a:rPr lang="en-US" altLang="en-US" sz="2800" dirty="0">
                <a:cs typeface="Arial" panose="020B0604020202020204" pitchFamily="34" charset="0"/>
              </a:rPr>
              <a:t> </a:t>
            </a:r>
            <a:r>
              <a:rPr lang="en-US" altLang="en-US" sz="2800" dirty="0" err="1">
                <a:cs typeface="Arial" panose="020B0604020202020204" pitchFamily="34" charset="0"/>
              </a:rPr>
              <a:t>terkontaminasi</a:t>
            </a:r>
            <a:endParaRPr lang="en-US" altLang="en-US" sz="2800" dirty="0">
              <a:cs typeface="Arial" panose="020B0604020202020204" pitchFamily="34" charset="0"/>
            </a:endParaRPr>
          </a:p>
        </p:txBody>
      </p:sp>
      <p:pic>
        <p:nvPicPr>
          <p:cNvPr id="18434" name="Picture 2" descr="Cacat pada biji Kopi / Coffee defect- Jenisnya dan Penyebabnya - Kopi 76">
            <a:extLst>
              <a:ext uri="{FF2B5EF4-FFF2-40B4-BE49-F238E27FC236}">
                <a16:creationId xmlns:a16="http://schemas.microsoft.com/office/drawing/2014/main" id="{2764838D-4051-4B26-A16D-63DE97E18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147" y="1385680"/>
            <a:ext cx="5448853" cy="4086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D937E79-E34A-48C5-9457-0EF16DB90537}"/>
              </a:ext>
            </a:extLst>
          </p:cNvPr>
          <p:cNvSpPr>
            <a:spLocks noGrp="1" noChangeArrowheads="1"/>
          </p:cNvSpPr>
          <p:nvPr>
            <p:ph type="title"/>
          </p:nvPr>
        </p:nvSpPr>
        <p:spPr>
          <a:xfrm>
            <a:off x="460238" y="447746"/>
            <a:ext cx="7993063" cy="560387"/>
          </a:xfrm>
          <a:noFill/>
        </p:spPr>
        <p:txBody>
          <a:bodyPr>
            <a:normAutofit fontScale="90000"/>
          </a:bodyPr>
          <a:lstStyle/>
          <a:p>
            <a:r>
              <a:rPr lang="en-US" altLang="en-US" sz="4000"/>
              <a:t>Pencegahan</a:t>
            </a:r>
          </a:p>
        </p:txBody>
      </p:sp>
      <p:sp>
        <p:nvSpPr>
          <p:cNvPr id="79875" name="Rectangle 3">
            <a:extLst>
              <a:ext uri="{FF2B5EF4-FFF2-40B4-BE49-F238E27FC236}">
                <a16:creationId xmlns:a16="http://schemas.microsoft.com/office/drawing/2014/main" id="{351AB7CC-7406-414F-9317-CBBCD136C170}"/>
              </a:ext>
            </a:extLst>
          </p:cNvPr>
          <p:cNvSpPr>
            <a:spLocks noGrp="1" noChangeArrowheads="1"/>
          </p:cNvSpPr>
          <p:nvPr>
            <p:ph type="body" idx="1"/>
          </p:nvPr>
        </p:nvSpPr>
        <p:spPr>
          <a:xfrm>
            <a:off x="315775" y="1165295"/>
            <a:ext cx="6336816" cy="5472112"/>
          </a:xfrm>
          <a:noFill/>
        </p:spPr>
        <p:txBody>
          <a:bodyPr/>
          <a:lstStyle/>
          <a:p>
            <a:pPr marL="609600" indent="-609600"/>
            <a:endParaRPr lang="en-US" altLang="en-US" dirty="0"/>
          </a:p>
          <a:p>
            <a:pPr marL="609600" indent="-609600"/>
            <a:r>
              <a:rPr lang="en-US" altLang="en-US" b="1" dirty="0" err="1"/>
              <a:t>Pengolahan</a:t>
            </a:r>
            <a:r>
              <a:rPr lang="en-US" altLang="en-US" b="1" dirty="0"/>
              <a:t> </a:t>
            </a:r>
            <a:r>
              <a:rPr lang="en-US" altLang="en-US" b="1" dirty="0" err="1"/>
              <a:t>Secara</a:t>
            </a:r>
            <a:r>
              <a:rPr lang="en-US" altLang="en-US" b="1" dirty="0"/>
              <a:t> </a:t>
            </a:r>
            <a:r>
              <a:rPr lang="en-US" altLang="en-US" b="1" dirty="0" err="1"/>
              <a:t>Kering</a:t>
            </a:r>
            <a:endParaRPr lang="en-US" altLang="en-US" b="1" dirty="0"/>
          </a:p>
          <a:p>
            <a:pPr marL="609600" indent="-609600">
              <a:buFontTx/>
              <a:buAutoNum type="arabicPeriod"/>
            </a:pPr>
            <a:r>
              <a:rPr lang="en-US" altLang="en-US" dirty="0" err="1"/>
              <a:t>Buah</a:t>
            </a:r>
            <a:r>
              <a:rPr lang="en-US" altLang="en-US" dirty="0"/>
              <a:t> kopi </a:t>
            </a:r>
            <a:r>
              <a:rPr lang="en-US" altLang="en-US" dirty="0" err="1"/>
              <a:t>segera</a:t>
            </a:r>
            <a:r>
              <a:rPr lang="en-US" altLang="en-US" dirty="0"/>
              <a:t> </a:t>
            </a:r>
            <a:r>
              <a:rPr lang="en-US" altLang="en-US" dirty="0" err="1"/>
              <a:t>dijemur</a:t>
            </a:r>
            <a:endParaRPr lang="en-US" altLang="en-US" dirty="0"/>
          </a:p>
          <a:p>
            <a:pPr marL="609600" indent="-609600">
              <a:buFontTx/>
              <a:buAutoNum type="arabicPeriod"/>
            </a:pPr>
            <a:r>
              <a:rPr lang="en-US" altLang="en-US" dirty="0" err="1"/>
              <a:t>Jangan</a:t>
            </a:r>
            <a:r>
              <a:rPr lang="en-US" altLang="en-US" dirty="0"/>
              <a:t> </a:t>
            </a:r>
            <a:r>
              <a:rPr lang="en-US" altLang="en-US" dirty="0" err="1"/>
              <a:t>dijemur</a:t>
            </a:r>
            <a:r>
              <a:rPr lang="en-US" altLang="en-US" dirty="0"/>
              <a:t> di </a:t>
            </a:r>
            <a:r>
              <a:rPr lang="en-US" altLang="en-US" dirty="0" err="1"/>
              <a:t>atas</a:t>
            </a:r>
            <a:r>
              <a:rPr lang="en-US" altLang="en-US" dirty="0"/>
              <a:t> </a:t>
            </a:r>
            <a:r>
              <a:rPr lang="en-US" altLang="en-US" dirty="0" err="1"/>
              <a:t>tanah</a:t>
            </a:r>
            <a:endParaRPr lang="en-US" altLang="en-US" dirty="0"/>
          </a:p>
          <a:p>
            <a:pPr marL="609600" indent="-609600">
              <a:buFontTx/>
              <a:buAutoNum type="arabicPeriod"/>
            </a:pPr>
            <a:r>
              <a:rPr lang="en-US" altLang="en-US" dirty="0" err="1"/>
              <a:t>Tebal</a:t>
            </a:r>
            <a:r>
              <a:rPr lang="en-US" altLang="en-US" dirty="0"/>
              <a:t> </a:t>
            </a:r>
            <a:r>
              <a:rPr lang="en-US" altLang="en-US" dirty="0" err="1"/>
              <a:t>lapisan</a:t>
            </a:r>
            <a:r>
              <a:rPr lang="en-US" altLang="en-US" dirty="0"/>
              <a:t> kopi </a:t>
            </a:r>
            <a:r>
              <a:rPr lang="en-US" altLang="en-US" dirty="0" err="1"/>
              <a:t>awal</a:t>
            </a:r>
            <a:r>
              <a:rPr lang="en-US" altLang="en-US" dirty="0"/>
              <a:t> </a:t>
            </a:r>
            <a:r>
              <a:rPr lang="en-US" altLang="en-US" dirty="0">
                <a:cs typeface="Arial" panose="020B0604020202020204" pitchFamily="34" charset="0"/>
              </a:rPr>
              <a:t>≤ 3 cm</a:t>
            </a:r>
          </a:p>
          <a:p>
            <a:pPr marL="609600" indent="-609600">
              <a:buFontTx/>
              <a:buAutoNum type="arabicPeriod"/>
            </a:pPr>
            <a:r>
              <a:rPr lang="en-US" altLang="en-US" dirty="0" err="1">
                <a:cs typeface="Arial" panose="020B0604020202020204" pitchFamily="34" charset="0"/>
              </a:rPr>
              <a:t>Dilakukan</a:t>
            </a:r>
            <a:r>
              <a:rPr lang="en-US" altLang="en-US" dirty="0">
                <a:cs typeface="Arial" panose="020B0604020202020204" pitchFamily="34" charset="0"/>
              </a:rPr>
              <a:t> </a:t>
            </a:r>
            <a:r>
              <a:rPr lang="en-US" altLang="en-US" dirty="0" err="1">
                <a:cs typeface="Arial" panose="020B0604020202020204" pitchFamily="34" charset="0"/>
              </a:rPr>
              <a:t>pembalikan</a:t>
            </a:r>
            <a:r>
              <a:rPr lang="en-US" altLang="en-US" dirty="0">
                <a:cs typeface="Arial" panose="020B0604020202020204" pitchFamily="34" charset="0"/>
              </a:rPr>
              <a:t> </a:t>
            </a:r>
            <a:r>
              <a:rPr lang="en-US" altLang="en-US" dirty="0" err="1">
                <a:cs typeface="Arial" panose="020B0604020202020204" pitchFamily="34" charset="0"/>
              </a:rPr>
              <a:t>beberapa</a:t>
            </a:r>
            <a:r>
              <a:rPr lang="en-US" altLang="en-US" dirty="0">
                <a:cs typeface="Arial" panose="020B0604020202020204" pitchFamily="34" charset="0"/>
              </a:rPr>
              <a:t> kali</a:t>
            </a:r>
          </a:p>
          <a:p>
            <a:pPr marL="609600" indent="-609600">
              <a:buFontTx/>
              <a:buAutoNum type="arabicPeriod"/>
            </a:pPr>
            <a:r>
              <a:rPr lang="en-US" altLang="en-US" dirty="0" err="1">
                <a:cs typeface="Arial" panose="020B0604020202020204" pitchFamily="34" charset="0"/>
              </a:rPr>
              <a:t>Dijaga</a:t>
            </a:r>
            <a:r>
              <a:rPr lang="en-US" altLang="en-US" dirty="0">
                <a:cs typeface="Arial" panose="020B0604020202020204" pitchFamily="34" charset="0"/>
              </a:rPr>
              <a:t> </a:t>
            </a:r>
            <a:r>
              <a:rPr lang="en-US" altLang="en-US" dirty="0" err="1">
                <a:cs typeface="Arial" panose="020B0604020202020204" pitchFamily="34" charset="0"/>
              </a:rPr>
              <a:t>jangan</a:t>
            </a:r>
            <a:r>
              <a:rPr lang="en-US" altLang="en-US" dirty="0">
                <a:cs typeface="Arial" panose="020B0604020202020204" pitchFamily="34" charset="0"/>
              </a:rPr>
              <a:t> </a:t>
            </a:r>
            <a:r>
              <a:rPr lang="en-US" altLang="en-US" dirty="0" err="1">
                <a:cs typeface="Arial" panose="020B0604020202020204" pitchFamily="34" charset="0"/>
              </a:rPr>
              <a:t>terkena</a:t>
            </a:r>
            <a:r>
              <a:rPr lang="en-US" altLang="en-US" dirty="0">
                <a:cs typeface="Arial" panose="020B0604020202020204" pitchFamily="34" charset="0"/>
              </a:rPr>
              <a:t> air </a:t>
            </a:r>
            <a:r>
              <a:rPr lang="en-US" altLang="en-US" dirty="0" err="1">
                <a:cs typeface="Arial" panose="020B0604020202020204" pitchFamily="34" charset="0"/>
              </a:rPr>
              <a:t>hujan</a:t>
            </a:r>
            <a:endParaRPr lang="en-US" altLang="en-US" dirty="0">
              <a:cs typeface="Arial" panose="020B0604020202020204" pitchFamily="34" charset="0"/>
            </a:endParaRPr>
          </a:p>
          <a:p>
            <a:pPr marL="609600" indent="-609600">
              <a:buFontTx/>
              <a:buAutoNum type="arabicPeriod"/>
            </a:pPr>
            <a:r>
              <a:rPr lang="en-US" altLang="en-US" dirty="0" err="1">
                <a:cs typeface="Arial" panose="020B0604020202020204" pitchFamily="34" charset="0"/>
              </a:rPr>
              <a:t>Dikeringkan</a:t>
            </a:r>
            <a:r>
              <a:rPr lang="en-US" altLang="en-US" dirty="0">
                <a:cs typeface="Arial" panose="020B0604020202020204" pitchFamily="34" charset="0"/>
              </a:rPr>
              <a:t> </a:t>
            </a:r>
            <a:r>
              <a:rPr lang="en-US" altLang="en-US" dirty="0" err="1">
                <a:cs typeface="Arial" panose="020B0604020202020204" pitchFamily="34" charset="0"/>
              </a:rPr>
              <a:t>sampai</a:t>
            </a:r>
            <a:r>
              <a:rPr lang="en-US" altLang="en-US" dirty="0">
                <a:cs typeface="Arial" panose="020B0604020202020204" pitchFamily="34" charset="0"/>
              </a:rPr>
              <a:t> </a:t>
            </a:r>
            <a:r>
              <a:rPr lang="en-US" altLang="en-US" dirty="0" err="1">
                <a:cs typeface="Arial" panose="020B0604020202020204" pitchFamily="34" charset="0"/>
              </a:rPr>
              <a:t>kadar</a:t>
            </a:r>
            <a:r>
              <a:rPr lang="en-US" altLang="en-US" dirty="0">
                <a:cs typeface="Arial" panose="020B0604020202020204" pitchFamily="34" charset="0"/>
              </a:rPr>
              <a:t> air 13%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9D0D39D-2F2E-4750-8A40-6BB4336C5443}"/>
              </a:ext>
            </a:extLst>
          </p:cNvPr>
          <p:cNvSpPr>
            <a:spLocks noGrp="1" noChangeArrowheads="1"/>
          </p:cNvSpPr>
          <p:nvPr>
            <p:ph type="title"/>
          </p:nvPr>
        </p:nvSpPr>
        <p:spPr>
          <a:xfrm>
            <a:off x="231084" y="360915"/>
            <a:ext cx="7848600" cy="560387"/>
          </a:xfrm>
          <a:noFill/>
        </p:spPr>
        <p:txBody>
          <a:bodyPr>
            <a:normAutofit fontScale="90000"/>
          </a:bodyPr>
          <a:lstStyle/>
          <a:p>
            <a:r>
              <a:rPr lang="en-US" altLang="en-US" sz="3600" b="1"/>
              <a:t>Pencegahan</a:t>
            </a:r>
          </a:p>
        </p:txBody>
      </p:sp>
      <p:sp>
        <p:nvSpPr>
          <p:cNvPr id="80899" name="Rectangle 3">
            <a:extLst>
              <a:ext uri="{FF2B5EF4-FFF2-40B4-BE49-F238E27FC236}">
                <a16:creationId xmlns:a16="http://schemas.microsoft.com/office/drawing/2014/main" id="{7F90B036-FA76-4271-8EFF-BF69832D86D1}"/>
              </a:ext>
            </a:extLst>
          </p:cNvPr>
          <p:cNvSpPr>
            <a:spLocks noGrp="1" noChangeArrowheads="1"/>
          </p:cNvSpPr>
          <p:nvPr>
            <p:ph type="body" idx="1"/>
          </p:nvPr>
        </p:nvSpPr>
        <p:spPr>
          <a:xfrm>
            <a:off x="231084" y="1484242"/>
            <a:ext cx="5864916" cy="5126659"/>
          </a:xfrm>
          <a:noFill/>
        </p:spPr>
        <p:txBody>
          <a:bodyPr>
            <a:normAutofit fontScale="92500" lnSpcReduction="10000"/>
          </a:bodyPr>
          <a:lstStyle/>
          <a:p>
            <a:pPr marL="609600" indent="-609600"/>
            <a:r>
              <a:rPr lang="en-US" altLang="en-US" sz="2400" b="1" dirty="0" err="1"/>
              <a:t>Pengolahan</a:t>
            </a:r>
            <a:r>
              <a:rPr lang="en-US" altLang="en-US" sz="2400" b="1" dirty="0"/>
              <a:t> </a:t>
            </a:r>
            <a:r>
              <a:rPr lang="en-US" altLang="en-US" sz="2400" b="1" dirty="0" err="1"/>
              <a:t>Basah</a:t>
            </a:r>
            <a:endParaRPr lang="en-US" altLang="en-US" sz="2400" b="1" dirty="0"/>
          </a:p>
          <a:p>
            <a:pPr marL="609600" indent="-609600">
              <a:buFontTx/>
              <a:buAutoNum type="arabicPeriod"/>
            </a:pPr>
            <a:r>
              <a:rPr lang="en-US" altLang="en-US" sz="2400" dirty="0" err="1"/>
              <a:t>Segera</a:t>
            </a:r>
            <a:r>
              <a:rPr lang="en-US" altLang="en-US" sz="2400" dirty="0"/>
              <a:t> </a:t>
            </a:r>
            <a:r>
              <a:rPr lang="en-US" altLang="en-US" sz="2400" dirty="0" err="1"/>
              <a:t>dikupas</a:t>
            </a:r>
            <a:r>
              <a:rPr lang="en-US" altLang="en-US" sz="2400" dirty="0"/>
              <a:t> </a:t>
            </a:r>
            <a:r>
              <a:rPr lang="en-US" altLang="en-US" sz="2400" dirty="0" err="1"/>
              <a:t>pulpnya</a:t>
            </a:r>
            <a:endParaRPr lang="en-US" altLang="en-US" sz="2400" dirty="0"/>
          </a:p>
          <a:p>
            <a:pPr marL="609600" indent="-609600">
              <a:buFontTx/>
              <a:buAutoNum type="arabicPeriod"/>
            </a:pPr>
            <a:r>
              <a:rPr lang="en-US" altLang="en-US" sz="2400" dirty="0" err="1"/>
              <a:t>Pencucian</a:t>
            </a:r>
            <a:r>
              <a:rPr lang="en-US" altLang="en-US" sz="2400" dirty="0"/>
              <a:t> </a:t>
            </a:r>
            <a:r>
              <a:rPr lang="en-US" altLang="en-US" sz="2400" dirty="0" err="1"/>
              <a:t>harus</a:t>
            </a:r>
            <a:r>
              <a:rPr lang="en-US" altLang="en-US" sz="2400" dirty="0"/>
              <a:t> </a:t>
            </a:r>
            <a:r>
              <a:rPr lang="en-US" altLang="en-US" sz="2400" dirty="0" err="1"/>
              <a:t>bersih</a:t>
            </a:r>
            <a:endParaRPr lang="en-US" altLang="en-US" sz="2400" dirty="0"/>
          </a:p>
          <a:p>
            <a:pPr marL="609600" indent="-609600">
              <a:buFontTx/>
              <a:buAutoNum type="arabicPeriod"/>
            </a:pPr>
            <a:r>
              <a:rPr lang="en-US" altLang="en-US" sz="2400" dirty="0" err="1"/>
              <a:t>Tebal</a:t>
            </a:r>
            <a:r>
              <a:rPr lang="en-US" altLang="en-US" sz="2400" dirty="0"/>
              <a:t> </a:t>
            </a:r>
            <a:r>
              <a:rPr lang="en-US" altLang="en-US" sz="2400" dirty="0" err="1"/>
              <a:t>lapisan</a:t>
            </a:r>
            <a:r>
              <a:rPr lang="en-US" altLang="en-US" sz="2400" dirty="0"/>
              <a:t> </a:t>
            </a:r>
            <a:r>
              <a:rPr lang="en-US" altLang="en-US" sz="2400" dirty="0">
                <a:cs typeface="Arial" panose="020B0604020202020204" pitchFamily="34" charset="0"/>
              </a:rPr>
              <a:t>± 4 cm (</a:t>
            </a:r>
            <a:r>
              <a:rPr lang="en-US" altLang="en-US" sz="2400" dirty="0" err="1">
                <a:cs typeface="Arial" panose="020B0604020202020204" pitchFamily="34" charset="0"/>
              </a:rPr>
              <a:t>pengeringan</a:t>
            </a:r>
            <a:r>
              <a:rPr lang="en-US" altLang="en-US" sz="2400" dirty="0">
                <a:cs typeface="Arial" panose="020B0604020202020204" pitchFamily="34" charset="0"/>
              </a:rPr>
              <a:t> </a:t>
            </a:r>
            <a:r>
              <a:rPr lang="en-US" altLang="en-US" sz="2400" dirty="0" err="1">
                <a:cs typeface="Arial" panose="020B0604020202020204" pitchFamily="34" charset="0"/>
              </a:rPr>
              <a:t>dengan</a:t>
            </a:r>
            <a:r>
              <a:rPr lang="en-US" altLang="en-US" sz="2400" dirty="0">
                <a:cs typeface="Arial" panose="020B0604020202020204" pitchFamily="34" charset="0"/>
              </a:rPr>
              <a:t> </a:t>
            </a:r>
            <a:r>
              <a:rPr lang="en-US" altLang="en-US" sz="2400" dirty="0" err="1">
                <a:cs typeface="Arial" panose="020B0604020202020204" pitchFamily="34" charset="0"/>
              </a:rPr>
              <a:t>sinar</a:t>
            </a:r>
            <a:r>
              <a:rPr lang="en-US" altLang="en-US" sz="2400" dirty="0">
                <a:cs typeface="Arial" panose="020B0604020202020204" pitchFamily="34" charset="0"/>
              </a:rPr>
              <a:t> </a:t>
            </a:r>
            <a:r>
              <a:rPr lang="en-US" altLang="en-US" sz="2400" dirty="0" err="1">
                <a:cs typeface="Arial" panose="020B0604020202020204" pitchFamily="34" charset="0"/>
              </a:rPr>
              <a:t>matahari</a:t>
            </a:r>
            <a:r>
              <a:rPr lang="en-US" altLang="en-US" sz="2400" dirty="0">
                <a:cs typeface="Arial" panose="020B0604020202020204" pitchFamily="34" charset="0"/>
              </a:rPr>
              <a:t>) </a:t>
            </a:r>
            <a:r>
              <a:rPr lang="en-US" altLang="en-US" sz="2400" dirty="0" err="1">
                <a:cs typeface="Arial" panose="020B0604020202020204" pitchFamily="34" charset="0"/>
              </a:rPr>
              <a:t>atau</a:t>
            </a:r>
            <a:r>
              <a:rPr lang="en-US" altLang="en-US" sz="2400" dirty="0">
                <a:cs typeface="Arial" panose="020B0604020202020204" pitchFamily="34" charset="0"/>
              </a:rPr>
              <a:t> ± 8 cm (</a:t>
            </a:r>
            <a:r>
              <a:rPr lang="en-US" altLang="en-US" sz="2400" dirty="0" err="1">
                <a:cs typeface="Arial" panose="020B0604020202020204" pitchFamily="34" charset="0"/>
              </a:rPr>
              <a:t>pengeringan</a:t>
            </a:r>
            <a:r>
              <a:rPr lang="en-US" altLang="en-US" sz="2400" dirty="0">
                <a:cs typeface="Arial" panose="020B0604020202020204" pitchFamily="34" charset="0"/>
              </a:rPr>
              <a:t> </a:t>
            </a:r>
            <a:r>
              <a:rPr lang="en-US" altLang="en-US" sz="2400" dirty="0" err="1">
                <a:cs typeface="Arial" panose="020B0604020202020204" pitchFamily="34" charset="0"/>
              </a:rPr>
              <a:t>dengan</a:t>
            </a:r>
            <a:r>
              <a:rPr lang="en-US" altLang="en-US" sz="2400" dirty="0">
                <a:cs typeface="Arial" panose="020B0604020202020204" pitchFamily="34" charset="0"/>
              </a:rPr>
              <a:t> </a:t>
            </a:r>
            <a:r>
              <a:rPr lang="en-US" altLang="en-US" sz="2400" dirty="0" err="1">
                <a:cs typeface="Arial" panose="020B0604020202020204" pitchFamily="34" charset="0"/>
              </a:rPr>
              <a:t>alat</a:t>
            </a:r>
            <a:r>
              <a:rPr lang="en-US" altLang="en-US" sz="2400" dirty="0">
                <a:cs typeface="Arial" panose="020B0604020202020204" pitchFamily="34" charset="0"/>
              </a:rPr>
              <a:t> </a:t>
            </a:r>
            <a:r>
              <a:rPr lang="en-US" altLang="en-US" sz="2400" dirty="0" err="1">
                <a:cs typeface="Arial" panose="020B0604020202020204" pitchFamily="34" charset="0"/>
              </a:rPr>
              <a:t>pengering</a:t>
            </a:r>
            <a:r>
              <a:rPr lang="en-US" altLang="en-US" sz="2400" dirty="0">
                <a:cs typeface="Arial" panose="020B0604020202020204" pitchFamily="34" charset="0"/>
              </a:rPr>
              <a:t>)</a:t>
            </a:r>
          </a:p>
          <a:p>
            <a:pPr marL="609600" indent="-609600">
              <a:buFontTx/>
              <a:buAutoNum type="arabicPeriod"/>
            </a:pPr>
            <a:r>
              <a:rPr lang="en-US" altLang="en-US" sz="2400" dirty="0" err="1">
                <a:cs typeface="Arial" panose="020B0604020202020204" pitchFamily="34" charset="0"/>
              </a:rPr>
              <a:t>Dikeringkan</a:t>
            </a:r>
            <a:r>
              <a:rPr lang="en-US" altLang="en-US" sz="2400" dirty="0">
                <a:cs typeface="Arial" panose="020B0604020202020204" pitchFamily="34" charset="0"/>
              </a:rPr>
              <a:t> </a:t>
            </a:r>
            <a:r>
              <a:rPr lang="en-US" altLang="en-US" sz="2400" dirty="0" err="1">
                <a:cs typeface="Arial" panose="020B0604020202020204" pitchFamily="34" charset="0"/>
              </a:rPr>
              <a:t>sampai</a:t>
            </a:r>
            <a:r>
              <a:rPr lang="en-US" altLang="en-US" sz="2400" dirty="0">
                <a:cs typeface="Arial" panose="020B0604020202020204" pitchFamily="34" charset="0"/>
              </a:rPr>
              <a:t> </a:t>
            </a:r>
            <a:r>
              <a:rPr lang="en-US" altLang="en-US" sz="2400" dirty="0" err="1">
                <a:cs typeface="Arial" panose="020B0604020202020204" pitchFamily="34" charset="0"/>
              </a:rPr>
              <a:t>kadar</a:t>
            </a:r>
            <a:r>
              <a:rPr lang="en-US" altLang="en-US" sz="2400" dirty="0">
                <a:cs typeface="Arial" panose="020B0604020202020204" pitchFamily="34" charset="0"/>
              </a:rPr>
              <a:t> air 12%</a:t>
            </a:r>
          </a:p>
          <a:p>
            <a:pPr marL="609600" indent="-609600"/>
            <a:r>
              <a:rPr lang="en-US" altLang="en-US" sz="2400" b="1" dirty="0" err="1">
                <a:cs typeface="Arial" panose="020B0604020202020204" pitchFamily="34" charset="0"/>
              </a:rPr>
              <a:t>Penyimpanan</a:t>
            </a:r>
            <a:endParaRPr lang="en-US" altLang="en-US" sz="2400" b="1" dirty="0">
              <a:cs typeface="Arial" panose="020B0604020202020204" pitchFamily="34" charset="0"/>
            </a:endParaRPr>
          </a:p>
          <a:p>
            <a:pPr marL="609600" indent="-609600">
              <a:buFontTx/>
              <a:buAutoNum type="arabicPeriod"/>
            </a:pPr>
            <a:r>
              <a:rPr lang="en-US" altLang="en-US" sz="2400" dirty="0" err="1">
                <a:cs typeface="Arial" panose="020B0604020202020204" pitchFamily="34" charset="0"/>
              </a:rPr>
              <a:t>Lantai</a:t>
            </a:r>
            <a:r>
              <a:rPr lang="en-US" altLang="en-US" sz="2400" dirty="0">
                <a:cs typeface="Arial" panose="020B0604020202020204" pitchFamily="34" charset="0"/>
              </a:rPr>
              <a:t> dan </a:t>
            </a:r>
            <a:r>
              <a:rPr lang="en-US" altLang="en-US" sz="2400" dirty="0" err="1">
                <a:cs typeface="Arial" panose="020B0604020202020204" pitchFamily="34" charset="0"/>
              </a:rPr>
              <a:t>dinding</a:t>
            </a:r>
            <a:r>
              <a:rPr lang="en-US" altLang="en-US" sz="2400" dirty="0">
                <a:cs typeface="Arial" panose="020B0604020202020204" pitchFamily="34" charset="0"/>
              </a:rPr>
              <a:t> </a:t>
            </a:r>
            <a:r>
              <a:rPr lang="en-US" altLang="en-US" sz="2400" dirty="0" err="1">
                <a:cs typeface="Arial" panose="020B0604020202020204" pitchFamily="34" charset="0"/>
              </a:rPr>
              <a:t>kedap</a:t>
            </a:r>
            <a:r>
              <a:rPr lang="en-US" altLang="en-US" sz="2400" dirty="0">
                <a:cs typeface="Arial" panose="020B0604020202020204" pitchFamily="34" charset="0"/>
              </a:rPr>
              <a:t> </a:t>
            </a:r>
            <a:r>
              <a:rPr lang="en-US" altLang="en-US" sz="2400" dirty="0" err="1">
                <a:cs typeface="Arial" panose="020B0604020202020204" pitchFamily="34" charset="0"/>
              </a:rPr>
              <a:t>udara</a:t>
            </a:r>
            <a:endParaRPr lang="en-US" altLang="en-US" sz="2400" dirty="0">
              <a:cs typeface="Arial" panose="020B0604020202020204" pitchFamily="34" charset="0"/>
            </a:endParaRPr>
          </a:p>
          <a:p>
            <a:pPr marL="609600" indent="-609600">
              <a:buFontTx/>
              <a:buAutoNum type="arabicPeriod"/>
            </a:pPr>
            <a:r>
              <a:rPr lang="en-US" altLang="en-US" sz="2400" dirty="0" err="1">
                <a:cs typeface="Arial" panose="020B0604020202020204" pitchFamily="34" charset="0"/>
              </a:rPr>
              <a:t>Atap</a:t>
            </a:r>
            <a:r>
              <a:rPr lang="en-US" altLang="en-US" sz="2400" dirty="0">
                <a:cs typeface="Arial" panose="020B0604020202020204" pitchFamily="34" charset="0"/>
              </a:rPr>
              <a:t> </a:t>
            </a:r>
            <a:r>
              <a:rPr lang="en-US" altLang="en-US" sz="2400" dirty="0" err="1">
                <a:cs typeface="Arial" panose="020B0604020202020204" pitchFamily="34" charset="0"/>
              </a:rPr>
              <a:t>tidak</a:t>
            </a:r>
            <a:r>
              <a:rPr lang="en-US" altLang="en-US" sz="2400" dirty="0">
                <a:cs typeface="Arial" panose="020B0604020202020204" pitchFamily="34" charset="0"/>
              </a:rPr>
              <a:t> </a:t>
            </a:r>
            <a:r>
              <a:rPr lang="en-US" altLang="en-US" sz="2400" dirty="0" err="1">
                <a:cs typeface="Arial" panose="020B0604020202020204" pitchFamily="34" charset="0"/>
              </a:rPr>
              <a:t>menghantarkan</a:t>
            </a:r>
            <a:r>
              <a:rPr lang="en-US" altLang="en-US" sz="2400" dirty="0">
                <a:cs typeface="Arial" panose="020B0604020202020204" pitchFamily="34" charset="0"/>
              </a:rPr>
              <a:t> </a:t>
            </a:r>
            <a:r>
              <a:rPr lang="en-US" altLang="en-US" sz="2400" dirty="0" err="1">
                <a:cs typeface="Arial" panose="020B0604020202020204" pitchFamily="34" charset="0"/>
              </a:rPr>
              <a:t>panas</a:t>
            </a:r>
            <a:r>
              <a:rPr lang="en-US" altLang="en-US" sz="2400" dirty="0">
                <a:cs typeface="Arial" panose="020B0604020202020204" pitchFamily="34" charset="0"/>
              </a:rPr>
              <a:t> dan </a:t>
            </a:r>
            <a:r>
              <a:rPr lang="en-US" altLang="en-US" sz="2400" dirty="0" err="1">
                <a:cs typeface="Arial" panose="020B0604020202020204" pitchFamily="34" charset="0"/>
              </a:rPr>
              <a:t>cukup</a:t>
            </a:r>
            <a:r>
              <a:rPr lang="en-US" altLang="en-US" sz="2400" dirty="0">
                <a:cs typeface="Arial" panose="020B0604020202020204" pitchFamily="34" charset="0"/>
              </a:rPr>
              <a:t> </a:t>
            </a:r>
            <a:r>
              <a:rPr lang="en-US" altLang="en-US" sz="2400" dirty="0" err="1">
                <a:cs typeface="Arial" panose="020B0604020202020204" pitchFamily="34" charset="0"/>
              </a:rPr>
              <a:t>tinggi</a:t>
            </a:r>
            <a:endParaRPr lang="en-US" altLang="en-US" sz="2400" dirty="0">
              <a:cs typeface="Arial" panose="020B0604020202020204" pitchFamily="34" charset="0"/>
            </a:endParaRPr>
          </a:p>
          <a:p>
            <a:pPr marL="609600" indent="-609600">
              <a:buFontTx/>
              <a:buAutoNum type="arabicPeriod"/>
            </a:pPr>
            <a:r>
              <a:rPr lang="en-US" altLang="en-US" sz="2400" dirty="0" err="1">
                <a:cs typeface="Arial" panose="020B0604020202020204" pitchFamily="34" charset="0"/>
              </a:rPr>
              <a:t>Jarak</a:t>
            </a:r>
            <a:r>
              <a:rPr lang="en-US" altLang="en-US" sz="2400" dirty="0">
                <a:cs typeface="Arial" panose="020B0604020202020204" pitchFamily="34" charset="0"/>
              </a:rPr>
              <a:t> </a:t>
            </a:r>
            <a:r>
              <a:rPr lang="en-US" altLang="en-US" sz="2400" dirty="0" err="1">
                <a:cs typeface="Arial" panose="020B0604020202020204" pitchFamily="34" charset="0"/>
              </a:rPr>
              <a:t>tumpukan</a:t>
            </a:r>
            <a:r>
              <a:rPr lang="en-US" altLang="en-US" sz="2400" dirty="0">
                <a:cs typeface="Arial" panose="020B0604020202020204" pitchFamily="34" charset="0"/>
              </a:rPr>
              <a:t> </a:t>
            </a:r>
            <a:r>
              <a:rPr lang="en-US" altLang="en-US" sz="2400" dirty="0" err="1">
                <a:cs typeface="Arial" panose="020B0604020202020204" pitchFamily="34" charset="0"/>
              </a:rPr>
              <a:t>dari</a:t>
            </a:r>
            <a:r>
              <a:rPr lang="en-US" altLang="en-US" sz="2400" dirty="0">
                <a:cs typeface="Arial" panose="020B0604020202020204" pitchFamily="34" charset="0"/>
              </a:rPr>
              <a:t> </a:t>
            </a:r>
            <a:r>
              <a:rPr lang="en-US" altLang="en-US" sz="2400" dirty="0" err="1">
                <a:cs typeface="Arial" panose="020B0604020202020204" pitchFamily="34" charset="0"/>
              </a:rPr>
              <a:t>dinding</a:t>
            </a:r>
            <a:r>
              <a:rPr lang="en-US" altLang="en-US" sz="2400" dirty="0">
                <a:cs typeface="Arial" panose="020B0604020202020204" pitchFamily="34" charset="0"/>
              </a:rPr>
              <a:t> &gt; 1 m</a:t>
            </a:r>
          </a:p>
          <a:p>
            <a:pPr marL="609600" indent="-609600">
              <a:buFontTx/>
              <a:buAutoNum type="arabicPeriod"/>
            </a:pPr>
            <a:r>
              <a:rPr lang="en-US" altLang="en-US" sz="2400" dirty="0" err="1">
                <a:cs typeface="Arial" panose="020B0604020202020204" pitchFamily="34" charset="0"/>
              </a:rPr>
              <a:t>Ruang</a:t>
            </a:r>
            <a:r>
              <a:rPr lang="en-US" altLang="en-US" sz="2400" dirty="0">
                <a:cs typeface="Arial" panose="020B0604020202020204" pitchFamily="34" charset="0"/>
              </a:rPr>
              <a:t> </a:t>
            </a:r>
            <a:r>
              <a:rPr lang="en-US" altLang="en-US" sz="2400" dirty="0" err="1">
                <a:cs typeface="Arial" panose="020B0604020202020204" pitchFamily="34" charset="0"/>
              </a:rPr>
              <a:t>harus</a:t>
            </a:r>
            <a:r>
              <a:rPr lang="en-US" altLang="en-US" sz="2400" dirty="0">
                <a:cs typeface="Arial" panose="020B0604020202020204" pitchFamily="34" charset="0"/>
              </a:rPr>
              <a:t> </a:t>
            </a:r>
            <a:r>
              <a:rPr lang="en-US" altLang="en-US" sz="2400" dirty="0" err="1">
                <a:cs typeface="Arial" panose="020B0604020202020204" pitchFamily="34" charset="0"/>
              </a:rPr>
              <a:t>gelap</a:t>
            </a:r>
            <a:endParaRPr lang="en-US" altLang="en-US" sz="2400" dirty="0">
              <a:cs typeface="Arial" panose="020B0604020202020204" pitchFamily="34" charset="0"/>
            </a:endParaRPr>
          </a:p>
          <a:p>
            <a:pPr marL="609600" indent="-609600">
              <a:buFontTx/>
              <a:buAutoNum type="arabicPeriod"/>
            </a:pPr>
            <a:r>
              <a:rPr lang="en-US" altLang="en-US" sz="2400" dirty="0" err="1">
                <a:cs typeface="Arial" panose="020B0604020202020204" pitchFamily="34" charset="0"/>
              </a:rPr>
              <a:t>Agak</a:t>
            </a:r>
            <a:r>
              <a:rPr lang="en-US" altLang="en-US" sz="2400" dirty="0">
                <a:cs typeface="Arial" panose="020B0604020202020204" pitchFamily="34" charset="0"/>
              </a:rPr>
              <a:t> </a:t>
            </a:r>
            <a:r>
              <a:rPr lang="en-US" altLang="en-US" sz="2400" dirty="0" err="1">
                <a:cs typeface="Arial" panose="020B0604020202020204" pitchFamily="34" charset="0"/>
              </a:rPr>
              <a:t>jauh</a:t>
            </a:r>
            <a:r>
              <a:rPr lang="en-US" altLang="en-US" sz="2400" dirty="0">
                <a:cs typeface="Arial" panose="020B0604020202020204" pitchFamily="34" charset="0"/>
              </a:rPr>
              <a:t> </a:t>
            </a:r>
            <a:r>
              <a:rPr lang="en-US" altLang="en-US" sz="2400" dirty="0" err="1">
                <a:cs typeface="Arial" panose="020B0604020202020204" pitchFamily="34" charset="0"/>
              </a:rPr>
              <a:t>dari</a:t>
            </a:r>
            <a:r>
              <a:rPr lang="en-US" altLang="en-US" sz="2400" dirty="0">
                <a:cs typeface="Arial" panose="020B0604020202020204" pitchFamily="34" charset="0"/>
              </a:rPr>
              <a:t> </a:t>
            </a:r>
            <a:r>
              <a:rPr lang="en-US" altLang="en-US" sz="2400" dirty="0" err="1">
                <a:cs typeface="Arial" panose="020B0604020202020204" pitchFamily="34" charset="0"/>
              </a:rPr>
              <a:t>rumah</a:t>
            </a:r>
            <a:r>
              <a:rPr lang="en-US" altLang="en-US" sz="2400" dirty="0">
                <a:cs typeface="Arial" panose="020B0604020202020204" pitchFamily="34" charset="0"/>
              </a:rPr>
              <a:t>/</a:t>
            </a:r>
            <a:r>
              <a:rPr lang="en-US" altLang="en-US" sz="2400" dirty="0" err="1">
                <a:cs typeface="Arial" panose="020B0604020202020204" pitchFamily="34" charset="0"/>
              </a:rPr>
              <a:t>mesin</a:t>
            </a:r>
            <a:r>
              <a:rPr lang="en-US" altLang="en-US" sz="2400" dirty="0">
                <a:cs typeface="Arial" panose="020B0604020202020204" pitchFamily="34" charset="0"/>
              </a:rPr>
              <a:t> </a:t>
            </a:r>
            <a:r>
              <a:rPr lang="en-US" altLang="en-US" sz="2400" dirty="0" err="1">
                <a:cs typeface="Arial" panose="020B0604020202020204" pitchFamily="34" charset="0"/>
              </a:rPr>
              <a:t>pengering</a:t>
            </a:r>
            <a:endParaRPr lang="en-US" altLang="en-US" sz="2400" dirty="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a:extLst>
              <a:ext uri="{FF2B5EF4-FFF2-40B4-BE49-F238E27FC236}">
                <a16:creationId xmlns:a16="http://schemas.microsoft.com/office/drawing/2014/main" id="{B196099D-DAF8-4F37-B8BC-62003BAC854F}"/>
              </a:ext>
            </a:extLst>
          </p:cNvPr>
          <p:cNvSpPr>
            <a:spLocks noGrp="1" noChangeArrowheads="1"/>
          </p:cNvSpPr>
          <p:nvPr>
            <p:ph type="title"/>
          </p:nvPr>
        </p:nvSpPr>
        <p:spPr>
          <a:xfrm>
            <a:off x="303834" y="233362"/>
            <a:ext cx="4864514" cy="6391275"/>
          </a:xfrm>
          <a:noFill/>
        </p:spPr>
        <p:txBody>
          <a:bodyPr>
            <a:normAutofit fontScale="90000"/>
          </a:bodyPr>
          <a:lstStyle/>
          <a:p>
            <a:pPr algn="l"/>
            <a:r>
              <a:rPr lang="en-US" altLang="en-US" sz="3600" b="1" dirty="0"/>
              <a:t>PENGOLAHAN KOPI BUBUK</a:t>
            </a:r>
            <a:br>
              <a:rPr lang="en-US" altLang="en-US" sz="3600" b="1" dirty="0"/>
            </a:br>
            <a:br>
              <a:rPr lang="en-US" altLang="en-US" sz="2800" b="1" dirty="0"/>
            </a:br>
            <a:br>
              <a:rPr lang="en-US" altLang="en-US" sz="2800" dirty="0"/>
            </a:br>
            <a:r>
              <a:rPr lang="en-US" altLang="en-US" sz="2800" dirty="0"/>
              <a:t>                  Kopi </a:t>
            </a:r>
            <a:r>
              <a:rPr lang="en-US" altLang="en-US" sz="2800" dirty="0" err="1"/>
              <a:t>biji</a:t>
            </a:r>
            <a:br>
              <a:rPr lang="en-US" altLang="en-US" sz="2800" dirty="0"/>
            </a:br>
            <a:r>
              <a:rPr lang="en-US" altLang="en-US" sz="2800" dirty="0"/>
              <a:t>                       </a:t>
            </a:r>
            <a:r>
              <a:rPr lang="en-US" altLang="en-US" sz="2800" dirty="0">
                <a:cs typeface="Arial" panose="020B0604020202020204" pitchFamily="34" charset="0"/>
              </a:rPr>
              <a:t>↓</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Penyangraian</a:t>
            </a:r>
            <a:br>
              <a:rPr lang="en-US" altLang="en-US" sz="2800" dirty="0">
                <a:cs typeface="Arial" panose="020B0604020202020204" pitchFamily="34" charset="0"/>
              </a:rPr>
            </a:br>
            <a:r>
              <a:rPr lang="en-US" altLang="en-US" sz="2800" dirty="0">
                <a:cs typeface="Arial" panose="020B0604020202020204" pitchFamily="34" charset="0"/>
              </a:rPr>
              <a:t>                       ↓</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Penggilingan</a:t>
            </a:r>
            <a:br>
              <a:rPr lang="en-US" altLang="en-US" sz="2800" dirty="0">
                <a:cs typeface="Arial" panose="020B0604020202020204" pitchFamily="34" charset="0"/>
              </a:rPr>
            </a:br>
            <a:r>
              <a:rPr lang="en-US" altLang="en-US" sz="2800" dirty="0">
                <a:cs typeface="Arial" panose="020B0604020202020204" pitchFamily="34" charset="0"/>
              </a:rPr>
              <a:t>                       ↓</a:t>
            </a:r>
            <a:br>
              <a:rPr lang="en-US" altLang="en-US" sz="2800" dirty="0">
                <a:cs typeface="Arial" panose="020B0604020202020204" pitchFamily="34" charset="0"/>
              </a:rPr>
            </a:br>
            <a:r>
              <a:rPr lang="en-US" altLang="en-US" sz="2800" dirty="0">
                <a:cs typeface="Arial" panose="020B0604020202020204" pitchFamily="34" charset="0"/>
              </a:rPr>
              <a:t>               </a:t>
            </a:r>
            <a:r>
              <a:rPr lang="en-US" altLang="en-US" sz="2800" dirty="0" err="1">
                <a:cs typeface="Arial" panose="020B0604020202020204" pitchFamily="34" charset="0"/>
              </a:rPr>
              <a:t>Pengayakan</a:t>
            </a:r>
            <a:br>
              <a:rPr lang="en-US" altLang="en-US" sz="2800" dirty="0">
                <a:cs typeface="Arial" panose="020B0604020202020204" pitchFamily="34" charset="0"/>
              </a:rPr>
            </a:br>
            <a:r>
              <a:rPr lang="en-US" altLang="en-US" sz="2800" dirty="0">
                <a:cs typeface="Arial" panose="020B0604020202020204" pitchFamily="34" charset="0"/>
              </a:rPr>
              <a:t>                       ↓</a:t>
            </a:r>
            <a:br>
              <a:rPr lang="en-US" altLang="en-US" sz="2800" dirty="0">
                <a:cs typeface="Arial" panose="020B0604020202020204" pitchFamily="34" charset="0"/>
              </a:rPr>
            </a:br>
            <a:r>
              <a:rPr lang="en-US" altLang="en-US" sz="2800" dirty="0">
                <a:cs typeface="Arial" panose="020B0604020202020204" pitchFamily="34" charset="0"/>
              </a:rPr>
              <a:t>                Kopi </a:t>
            </a:r>
            <a:r>
              <a:rPr lang="en-US" altLang="en-US" sz="2800" dirty="0" err="1">
                <a:cs typeface="Arial" panose="020B0604020202020204" pitchFamily="34" charset="0"/>
              </a:rPr>
              <a:t>bubuk</a:t>
            </a:r>
            <a:br>
              <a:rPr lang="en-US" altLang="en-US" sz="2800" dirty="0">
                <a:cs typeface="Arial" panose="020B0604020202020204" pitchFamily="34" charset="0"/>
              </a:rPr>
            </a:br>
            <a:br>
              <a:rPr lang="en-US" altLang="en-US" sz="2800" dirty="0">
                <a:cs typeface="Arial" panose="020B0604020202020204" pitchFamily="34" charset="0"/>
              </a:rPr>
            </a:br>
            <a:r>
              <a:rPr lang="en-US" altLang="en-US" sz="2800" b="1" dirty="0" err="1">
                <a:cs typeface="Arial" panose="020B0604020202020204" pitchFamily="34" charset="0"/>
              </a:rPr>
              <a:t>Syarat</a:t>
            </a:r>
            <a:r>
              <a:rPr lang="en-US" altLang="en-US" sz="2800" b="1" dirty="0">
                <a:cs typeface="Arial" panose="020B0604020202020204" pitchFamily="34" charset="0"/>
              </a:rPr>
              <a:t> </a:t>
            </a:r>
            <a:r>
              <a:rPr lang="en-US" altLang="en-US" sz="2800" b="1" dirty="0" err="1">
                <a:cs typeface="Arial" panose="020B0604020202020204" pitchFamily="34" charset="0"/>
              </a:rPr>
              <a:t>bahan</a:t>
            </a:r>
            <a:r>
              <a:rPr lang="en-US" altLang="en-US" sz="2800" b="1" dirty="0">
                <a:cs typeface="Arial" panose="020B0604020202020204" pitchFamily="34" charset="0"/>
              </a:rPr>
              <a:t> </a:t>
            </a:r>
            <a:r>
              <a:rPr lang="en-US" altLang="en-US" sz="2800" b="1" dirty="0" err="1">
                <a:cs typeface="Arial" panose="020B0604020202020204" pitchFamily="34" charset="0"/>
              </a:rPr>
              <a:t>dasar</a:t>
            </a:r>
            <a:r>
              <a:rPr lang="en-US" altLang="en-US" sz="2800" dirty="0">
                <a:cs typeface="Arial" panose="020B0604020202020204" pitchFamily="34" charset="0"/>
              </a:rPr>
              <a:t> :</a:t>
            </a:r>
            <a:br>
              <a:rPr lang="en-US" altLang="en-US" sz="2800" dirty="0">
                <a:cs typeface="Arial" panose="020B0604020202020204" pitchFamily="34" charset="0"/>
              </a:rPr>
            </a:br>
            <a:r>
              <a:rPr lang="en-US" altLang="en-US" sz="2400" dirty="0">
                <a:cs typeface="Arial" panose="020B0604020202020204" pitchFamily="34" charset="0"/>
              </a:rPr>
              <a:t>- </a:t>
            </a:r>
            <a:r>
              <a:rPr lang="en-US" altLang="en-US" sz="2400" dirty="0" err="1">
                <a:cs typeface="Arial" panose="020B0604020202020204" pitchFamily="34" charset="0"/>
              </a:rPr>
              <a:t>biji</a:t>
            </a:r>
            <a:r>
              <a:rPr lang="en-US" altLang="en-US" sz="2400" dirty="0">
                <a:cs typeface="Arial" panose="020B0604020202020204" pitchFamily="34" charset="0"/>
              </a:rPr>
              <a:t> kopi </a:t>
            </a:r>
            <a:r>
              <a:rPr lang="en-US" altLang="en-US" sz="2400" dirty="0" err="1">
                <a:cs typeface="Arial" panose="020B0604020202020204" pitchFamily="34" charset="0"/>
              </a:rPr>
              <a:t>harus</a:t>
            </a:r>
            <a:r>
              <a:rPr lang="en-US" altLang="en-US" sz="2400" dirty="0">
                <a:cs typeface="Arial" panose="020B0604020202020204" pitchFamily="34" charset="0"/>
              </a:rPr>
              <a:t> </a:t>
            </a:r>
            <a:r>
              <a:rPr lang="en-US" altLang="en-US" sz="2400" dirty="0" err="1">
                <a:cs typeface="Arial" panose="020B0604020202020204" pitchFamily="34" charset="0"/>
              </a:rPr>
              <a:t>bersih</a:t>
            </a:r>
            <a:br>
              <a:rPr lang="en-US" altLang="en-US" sz="2400" dirty="0">
                <a:cs typeface="Arial" panose="020B0604020202020204" pitchFamily="34" charset="0"/>
              </a:rPr>
            </a:br>
            <a:r>
              <a:rPr lang="en-US" altLang="en-US" sz="2400" dirty="0">
                <a:cs typeface="Arial" panose="020B0604020202020204" pitchFamily="34" charset="0"/>
              </a:rPr>
              <a:t>- </a:t>
            </a:r>
            <a:r>
              <a:rPr lang="en-US" altLang="en-US" sz="2400" dirty="0" err="1">
                <a:cs typeface="Arial" panose="020B0604020202020204" pitchFamily="34" charset="0"/>
              </a:rPr>
              <a:t>tidak</a:t>
            </a:r>
            <a:r>
              <a:rPr lang="en-US" altLang="en-US" sz="2400" dirty="0">
                <a:cs typeface="Arial" panose="020B0604020202020204" pitchFamily="34" charset="0"/>
              </a:rPr>
              <a:t> </a:t>
            </a:r>
            <a:r>
              <a:rPr lang="en-US" altLang="en-US" sz="2400" dirty="0" err="1">
                <a:cs typeface="Arial" panose="020B0604020202020204" pitchFamily="34" charset="0"/>
              </a:rPr>
              <a:t>terserang</a:t>
            </a:r>
            <a:r>
              <a:rPr lang="en-US" altLang="en-US" sz="2400" dirty="0">
                <a:cs typeface="Arial" panose="020B0604020202020204" pitchFamily="34" charset="0"/>
              </a:rPr>
              <a:t> </a:t>
            </a:r>
            <a:r>
              <a:rPr lang="en-US" altLang="en-US" sz="2400" dirty="0" err="1">
                <a:cs typeface="Arial" panose="020B0604020202020204" pitchFamily="34" charset="0"/>
              </a:rPr>
              <a:t>hama</a:t>
            </a:r>
            <a:r>
              <a:rPr lang="en-US" altLang="en-US" sz="2400" dirty="0">
                <a:cs typeface="Arial" panose="020B0604020202020204" pitchFamily="34" charset="0"/>
              </a:rPr>
              <a:t>/</a:t>
            </a:r>
            <a:r>
              <a:rPr lang="en-US" altLang="en-US" sz="2400" dirty="0" err="1">
                <a:cs typeface="Arial" panose="020B0604020202020204" pitchFamily="34" charset="0"/>
              </a:rPr>
              <a:t>jamur</a:t>
            </a:r>
            <a:r>
              <a:rPr lang="en-US" altLang="en-US" sz="2400" dirty="0">
                <a:cs typeface="Arial" panose="020B0604020202020204" pitchFamily="34" charset="0"/>
              </a:rPr>
              <a:t>/</a:t>
            </a:r>
            <a:r>
              <a:rPr lang="en-US" altLang="en-US" sz="2400" dirty="0" err="1">
                <a:cs typeface="Arial" panose="020B0604020202020204" pitchFamily="34" charset="0"/>
              </a:rPr>
              <a:t>pecah</a:t>
            </a:r>
            <a:br>
              <a:rPr lang="en-US" altLang="en-US" sz="2400" dirty="0">
                <a:cs typeface="Arial" panose="020B0604020202020204" pitchFamily="34" charset="0"/>
              </a:rPr>
            </a:br>
            <a:r>
              <a:rPr lang="en-US" altLang="en-US" sz="2400" dirty="0">
                <a:cs typeface="Arial" panose="020B0604020202020204" pitchFamily="34" charset="0"/>
              </a:rPr>
              <a:t>- </a:t>
            </a:r>
            <a:r>
              <a:rPr lang="en-US" altLang="en-US" sz="2400" dirty="0" err="1">
                <a:cs typeface="Arial" panose="020B0604020202020204" pitchFamily="34" charset="0"/>
              </a:rPr>
              <a:t>ukuran</a:t>
            </a:r>
            <a:r>
              <a:rPr lang="en-US" altLang="en-US" sz="2400" dirty="0">
                <a:cs typeface="Arial" panose="020B0604020202020204" pitchFamily="34" charset="0"/>
              </a:rPr>
              <a:t>, </a:t>
            </a:r>
            <a:r>
              <a:rPr lang="en-US" altLang="en-US" sz="2400" dirty="0" err="1">
                <a:cs typeface="Arial" panose="020B0604020202020204" pitchFamily="34" charset="0"/>
              </a:rPr>
              <a:t>bentuk</a:t>
            </a:r>
            <a:r>
              <a:rPr lang="en-US" altLang="en-US" sz="2400" dirty="0">
                <a:cs typeface="Arial" panose="020B0604020202020204" pitchFamily="34" charset="0"/>
              </a:rPr>
              <a:t> dan </a:t>
            </a:r>
            <a:r>
              <a:rPr lang="en-US" altLang="en-US" sz="2400" dirty="0" err="1">
                <a:cs typeface="Arial" panose="020B0604020202020204" pitchFamily="34" charset="0"/>
              </a:rPr>
              <a:t>warna</a:t>
            </a:r>
            <a:r>
              <a:rPr lang="en-US" altLang="en-US" sz="2400" dirty="0">
                <a:cs typeface="Arial" panose="020B0604020202020204" pitchFamily="34" charset="0"/>
              </a:rPr>
              <a:t> </a:t>
            </a:r>
            <a:r>
              <a:rPr lang="en-US" altLang="en-US" sz="2400" dirty="0" err="1">
                <a:cs typeface="Arial" panose="020B0604020202020204" pitchFamily="34" charset="0"/>
              </a:rPr>
              <a:t>seragam</a:t>
            </a:r>
            <a:endParaRPr lang="en-US" altLang="en-US" sz="2400" dirty="0">
              <a:cs typeface="Arial" panose="020B0604020202020204" pitchFamily="34" charset="0"/>
            </a:endParaRPr>
          </a:p>
        </p:txBody>
      </p:sp>
      <p:pic>
        <p:nvPicPr>
          <p:cNvPr id="19458" name="Picture 2" descr="12 Kopi Bubuk Nikmat Asli Indonesia yang Patut Dicoba">
            <a:extLst>
              <a:ext uri="{FF2B5EF4-FFF2-40B4-BE49-F238E27FC236}">
                <a16:creationId xmlns:a16="http://schemas.microsoft.com/office/drawing/2014/main" id="{E50D78CB-1630-4604-8BA4-205B31872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219" y="940904"/>
            <a:ext cx="6685781" cy="445273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3D797820-D545-4D51-885D-2BC95A9726B1}"/>
              </a:ext>
            </a:extLst>
          </p:cNvPr>
          <p:cNvCxnSpPr/>
          <p:nvPr/>
        </p:nvCxnSpPr>
        <p:spPr>
          <a:xfrm>
            <a:off x="0" y="11905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a:extLst>
              <a:ext uri="{FF2B5EF4-FFF2-40B4-BE49-F238E27FC236}">
                <a16:creationId xmlns:a16="http://schemas.microsoft.com/office/drawing/2014/main" id="{12C67BBE-D474-4F40-B7FD-C43602AD427E}"/>
              </a:ext>
            </a:extLst>
          </p:cNvPr>
          <p:cNvSpPr>
            <a:spLocks noGrp="1" noChangeArrowheads="1"/>
          </p:cNvSpPr>
          <p:nvPr>
            <p:ph type="title"/>
          </p:nvPr>
        </p:nvSpPr>
        <p:spPr>
          <a:xfrm>
            <a:off x="527810" y="357327"/>
            <a:ext cx="6694625" cy="6391275"/>
          </a:xfrm>
          <a:noFill/>
        </p:spPr>
        <p:txBody>
          <a:bodyPr>
            <a:normAutofit fontScale="90000"/>
          </a:bodyPr>
          <a:lstStyle/>
          <a:p>
            <a:pPr algn="l"/>
            <a:r>
              <a:rPr lang="en-US" altLang="en-US" sz="2800"/>
              <a:t>Penyangraian :</a:t>
            </a:r>
            <a:br>
              <a:rPr lang="en-US" altLang="en-US" sz="2800"/>
            </a:br>
            <a:r>
              <a:rPr lang="en-US" altLang="en-US" sz="2800" b="1"/>
              <a:t>Tujuan </a:t>
            </a:r>
            <a:r>
              <a:rPr lang="en-US" altLang="en-US" sz="2800"/>
              <a:t>:</a:t>
            </a:r>
            <a:br>
              <a:rPr lang="en-US" altLang="en-US" sz="2800"/>
            </a:br>
            <a:r>
              <a:rPr lang="en-US" altLang="en-US" sz="2800"/>
              <a:t>1. Mengurangi kadar air</a:t>
            </a:r>
            <a:br>
              <a:rPr lang="en-US" altLang="en-US" sz="2800"/>
            </a:br>
            <a:r>
              <a:rPr lang="en-US" altLang="en-US" sz="2800"/>
              <a:t>2. Menimbulkan perubahan warna</a:t>
            </a:r>
            <a:br>
              <a:rPr lang="en-US" altLang="en-US" sz="2800"/>
            </a:br>
            <a:r>
              <a:rPr lang="en-US" altLang="en-US" sz="2800"/>
              <a:t>3. Pembentukan aroma spesifik</a:t>
            </a:r>
            <a:br>
              <a:rPr lang="en-US" altLang="en-US" sz="2800"/>
            </a:br>
            <a:br>
              <a:rPr lang="en-US" altLang="en-US" sz="2800"/>
            </a:br>
            <a:r>
              <a:rPr lang="en-US" altLang="en-US" sz="2800" b="1"/>
              <a:t>Cara Penyangraian</a:t>
            </a:r>
            <a:r>
              <a:rPr lang="en-US" altLang="en-US" sz="2800"/>
              <a:t> :</a:t>
            </a:r>
            <a:br>
              <a:rPr lang="en-US" altLang="en-US" sz="2800"/>
            </a:br>
            <a:r>
              <a:rPr lang="en-US" altLang="en-US" sz="2800"/>
              <a:t>1. Penyangraian ringan (</a:t>
            </a:r>
            <a:r>
              <a:rPr lang="en-US" altLang="en-US" sz="2800" i="1"/>
              <a:t>light roast</a:t>
            </a:r>
            <a:r>
              <a:rPr lang="en-US" altLang="en-US" sz="2800"/>
              <a:t>) : 193 - 199</a:t>
            </a:r>
            <a:r>
              <a:rPr lang="en-US" altLang="en-US" sz="2800">
                <a:cs typeface="Arial" panose="020B0604020202020204" pitchFamily="34" charset="0"/>
              </a:rPr>
              <a:t>°C </a:t>
            </a:r>
            <a:br>
              <a:rPr lang="en-US" altLang="en-US" sz="2800">
                <a:cs typeface="Arial" panose="020B0604020202020204" pitchFamily="34" charset="0"/>
              </a:rPr>
            </a:br>
            <a:r>
              <a:rPr lang="en-US" altLang="en-US" sz="2800">
                <a:cs typeface="Arial" panose="020B0604020202020204" pitchFamily="34" charset="0"/>
              </a:rPr>
              <a:t>    warna hitam pucat, pH seduhan lebih asam</a:t>
            </a:r>
            <a:br>
              <a:rPr lang="en-US" altLang="en-US" sz="2800">
                <a:cs typeface="Arial" panose="020B0604020202020204" pitchFamily="34" charset="0"/>
              </a:rPr>
            </a:br>
            <a:r>
              <a:rPr lang="en-US" altLang="en-US" sz="2800">
                <a:cs typeface="Arial" panose="020B0604020202020204" pitchFamily="34" charset="0"/>
              </a:rPr>
              <a:t>2. Penyangraian sedang (</a:t>
            </a:r>
            <a:r>
              <a:rPr lang="en-US" altLang="en-US" sz="2800" i="1">
                <a:cs typeface="Arial" panose="020B0604020202020204" pitchFamily="34" charset="0"/>
              </a:rPr>
              <a:t>medium roast</a:t>
            </a:r>
            <a:r>
              <a:rPr lang="en-US" altLang="en-US" sz="2800">
                <a:cs typeface="Arial" panose="020B0604020202020204" pitchFamily="34" charset="0"/>
              </a:rPr>
              <a:t>) : 204°C</a:t>
            </a:r>
            <a:br>
              <a:rPr lang="en-US" altLang="en-US" sz="2800">
                <a:cs typeface="Arial" panose="020B0604020202020204" pitchFamily="34" charset="0"/>
              </a:rPr>
            </a:br>
            <a:r>
              <a:rPr lang="en-US" altLang="en-US" sz="2800">
                <a:cs typeface="Arial" panose="020B0604020202020204" pitchFamily="34" charset="0"/>
              </a:rPr>
              <a:t>    pH seduhan 5,1</a:t>
            </a:r>
            <a:br>
              <a:rPr lang="en-US" altLang="en-US" sz="2800">
                <a:cs typeface="Arial" panose="020B0604020202020204" pitchFamily="34" charset="0"/>
              </a:rPr>
            </a:br>
            <a:r>
              <a:rPr lang="en-US" altLang="en-US" sz="2800">
                <a:cs typeface="Arial" panose="020B0604020202020204" pitchFamily="34" charset="0"/>
              </a:rPr>
              <a:t>3. Penyangraian berat (</a:t>
            </a:r>
            <a:r>
              <a:rPr lang="en-US" altLang="en-US" sz="2800" i="1">
                <a:cs typeface="Arial" panose="020B0604020202020204" pitchFamily="34" charset="0"/>
              </a:rPr>
              <a:t>dark roast</a:t>
            </a:r>
            <a:r>
              <a:rPr lang="en-US" altLang="en-US" sz="2800">
                <a:cs typeface="Arial" panose="020B0604020202020204" pitchFamily="34" charset="0"/>
              </a:rPr>
              <a:t>) : 213 - 221°C</a:t>
            </a:r>
            <a:br>
              <a:rPr lang="en-US" altLang="en-US" sz="2800">
                <a:cs typeface="Arial" panose="020B0604020202020204" pitchFamily="34" charset="0"/>
              </a:rPr>
            </a:br>
            <a:r>
              <a:rPr lang="en-US" altLang="en-US" sz="2800">
                <a:cs typeface="Arial" panose="020B0604020202020204" pitchFamily="34" charset="0"/>
              </a:rPr>
              <a:t>    Warna hitam gelap, pH seduhan 5,3</a:t>
            </a:r>
            <a:br>
              <a:rPr lang="en-US" altLang="en-US" sz="2800">
                <a:cs typeface="Arial" panose="020B0604020202020204" pitchFamily="34" charset="0"/>
              </a:rPr>
            </a:br>
            <a:br>
              <a:rPr lang="en-US" altLang="en-US" sz="2800">
                <a:cs typeface="Arial" panose="020B0604020202020204" pitchFamily="34" charset="0"/>
              </a:rPr>
            </a:br>
            <a:r>
              <a:rPr lang="en-US" altLang="en-US" sz="2800" b="1">
                <a:cs typeface="Arial" panose="020B0604020202020204" pitchFamily="34" charset="0"/>
              </a:rPr>
              <a:t>Sistem Penyangraian</a:t>
            </a:r>
            <a:r>
              <a:rPr lang="en-US" altLang="en-US" sz="2800">
                <a:cs typeface="Arial" panose="020B0604020202020204" pitchFamily="34" charset="0"/>
              </a:rPr>
              <a:t> : terbuka dan tertutup</a:t>
            </a:r>
          </a:p>
        </p:txBody>
      </p:sp>
      <p:pic>
        <p:nvPicPr>
          <p:cNvPr id="20482" name="Picture 2" descr="biji kopi roasting sangrai goreng bali arabika arabica kintamani bali">
            <a:extLst>
              <a:ext uri="{FF2B5EF4-FFF2-40B4-BE49-F238E27FC236}">
                <a16:creationId xmlns:a16="http://schemas.microsoft.com/office/drawing/2014/main" id="{A815F48F-B44A-4DDF-8EA5-A339F6522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144" y="1294572"/>
            <a:ext cx="4268856" cy="4268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a:extLst>
              <a:ext uri="{FF2B5EF4-FFF2-40B4-BE49-F238E27FC236}">
                <a16:creationId xmlns:a16="http://schemas.microsoft.com/office/drawing/2014/main" id="{AF995C8E-E462-4BE8-8DB2-0F5212578FBE}"/>
              </a:ext>
            </a:extLst>
          </p:cNvPr>
          <p:cNvSpPr>
            <a:spLocks noGrp="1" noChangeArrowheads="1"/>
          </p:cNvSpPr>
          <p:nvPr>
            <p:ph type="title"/>
          </p:nvPr>
        </p:nvSpPr>
        <p:spPr>
          <a:xfrm>
            <a:off x="416616" y="305594"/>
            <a:ext cx="6368497" cy="6246812"/>
          </a:xfrm>
          <a:noFill/>
        </p:spPr>
        <p:txBody>
          <a:bodyPr/>
          <a:lstStyle/>
          <a:p>
            <a:pPr algn="l"/>
            <a:r>
              <a:rPr lang="en-US" altLang="en-US" sz="2800" b="1"/>
              <a:t>Suhu Penyangraian berpengaruh terhadap</a:t>
            </a:r>
            <a:r>
              <a:rPr lang="en-US" altLang="en-US" sz="2800"/>
              <a:t> :</a:t>
            </a:r>
            <a:br>
              <a:rPr lang="en-US" altLang="en-US" sz="2800"/>
            </a:br>
            <a:r>
              <a:rPr lang="en-US" altLang="en-US" sz="2800"/>
              <a:t>- kadar air</a:t>
            </a:r>
            <a:br>
              <a:rPr lang="en-US" altLang="en-US" sz="2800"/>
            </a:br>
            <a:r>
              <a:rPr lang="en-US" altLang="en-US" sz="2800"/>
              <a:t>- kadar seduhan</a:t>
            </a:r>
            <a:br>
              <a:rPr lang="en-US" altLang="en-US" sz="2800"/>
            </a:br>
            <a:r>
              <a:rPr lang="en-US" altLang="en-US" sz="2800"/>
              <a:t>- kadar ekstrak bahan kering</a:t>
            </a:r>
            <a:br>
              <a:rPr lang="en-US" altLang="en-US" sz="2800"/>
            </a:br>
            <a:r>
              <a:rPr lang="en-US" altLang="en-US" sz="2800"/>
              <a:t>- keasaman</a:t>
            </a:r>
            <a:br>
              <a:rPr lang="en-US" altLang="en-US" sz="2800"/>
            </a:br>
            <a:r>
              <a:rPr lang="en-US" altLang="en-US" sz="2800"/>
              <a:t>- rasa, aroma dan warna</a:t>
            </a:r>
            <a:br>
              <a:rPr lang="en-US" altLang="en-US" sz="2800"/>
            </a:br>
            <a:br>
              <a:rPr lang="en-US" altLang="en-US" sz="2800"/>
            </a:br>
            <a:r>
              <a:rPr lang="en-US" altLang="en-US" sz="2800"/>
              <a:t>Warna, bau dan flavor terbentuk setelah kehilangan air 16%</a:t>
            </a:r>
            <a:br>
              <a:rPr lang="en-US" altLang="en-US" sz="2800"/>
            </a:br>
            <a:br>
              <a:rPr lang="en-US" altLang="en-US" sz="2800"/>
            </a:br>
            <a:r>
              <a:rPr lang="en-US" altLang="en-US" sz="2800"/>
              <a:t> </a:t>
            </a:r>
            <a:r>
              <a:rPr lang="en-US" altLang="en-US" sz="2800" b="1"/>
              <a:t>Asam-asam mengalami dekomposisi</a:t>
            </a:r>
            <a:r>
              <a:rPr lang="en-US" altLang="en-US" sz="2800"/>
              <a:t> : asam klorogenat 87%, asam isoklorogenat 100%, asam neoklorogenat  33%.</a:t>
            </a:r>
          </a:p>
        </p:txBody>
      </p:sp>
      <p:pic>
        <p:nvPicPr>
          <p:cNvPr id="21506" name="Picture 2" descr="Mesin Sangrai Kopi | Mesin Roasting Kopi | Mesin Penggoreng Kopi #1">
            <a:extLst>
              <a:ext uri="{FF2B5EF4-FFF2-40B4-BE49-F238E27FC236}">
                <a16:creationId xmlns:a16="http://schemas.microsoft.com/office/drawing/2014/main" id="{6DDC1FE7-0453-4DB5-8BEA-1231CCFDC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008" y="1630414"/>
            <a:ext cx="5459992" cy="3597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a:extLst>
              <a:ext uri="{FF2B5EF4-FFF2-40B4-BE49-F238E27FC236}">
                <a16:creationId xmlns:a16="http://schemas.microsoft.com/office/drawing/2014/main" id="{7FB4B2AD-15CA-4B42-AD11-418CC8B77065}"/>
              </a:ext>
            </a:extLst>
          </p:cNvPr>
          <p:cNvSpPr>
            <a:spLocks noGrp="1" noChangeArrowheads="1"/>
          </p:cNvSpPr>
          <p:nvPr>
            <p:ph type="ctrTitle"/>
          </p:nvPr>
        </p:nvSpPr>
        <p:spPr>
          <a:xfrm>
            <a:off x="149915" y="260349"/>
            <a:ext cx="6250885" cy="647700"/>
          </a:xfrm>
          <a:noFill/>
        </p:spPr>
        <p:txBody>
          <a:bodyPr/>
          <a:lstStyle/>
          <a:p>
            <a:r>
              <a:rPr lang="en-US" altLang="en-US" sz="4000" b="1" dirty="0" err="1"/>
              <a:t>Pengeringan</a:t>
            </a:r>
            <a:r>
              <a:rPr lang="en-US" altLang="en-US" sz="4000" b="1" dirty="0"/>
              <a:t> kopi HS </a:t>
            </a:r>
            <a:r>
              <a:rPr lang="en-US" altLang="en-US" sz="4000" b="1" dirty="0" err="1"/>
              <a:t>basah</a:t>
            </a:r>
            <a:endParaRPr lang="en-US" altLang="en-US" sz="4000" b="1" dirty="0"/>
          </a:p>
        </p:txBody>
      </p:sp>
      <p:sp>
        <p:nvSpPr>
          <p:cNvPr id="8198" name="Rectangle 6">
            <a:extLst>
              <a:ext uri="{FF2B5EF4-FFF2-40B4-BE49-F238E27FC236}">
                <a16:creationId xmlns:a16="http://schemas.microsoft.com/office/drawing/2014/main" id="{9328285C-F453-49F9-8C4B-2F79F60648CD}"/>
              </a:ext>
            </a:extLst>
          </p:cNvPr>
          <p:cNvSpPr>
            <a:spLocks noGrp="1" noChangeArrowheads="1"/>
          </p:cNvSpPr>
          <p:nvPr>
            <p:ph type="subTitle" idx="1"/>
          </p:nvPr>
        </p:nvSpPr>
        <p:spPr>
          <a:xfrm>
            <a:off x="149914" y="1341093"/>
            <a:ext cx="5946085" cy="4993446"/>
          </a:xfrm>
          <a:noFill/>
        </p:spPr>
        <p:txBody>
          <a:bodyPr>
            <a:normAutofit/>
          </a:bodyPr>
          <a:lstStyle/>
          <a:p>
            <a:pPr marL="609600" indent="-609600" algn="l">
              <a:buFontTx/>
              <a:buAutoNum type="arabicPeriod"/>
            </a:pPr>
            <a:endParaRPr lang="en-US" altLang="en-US" sz="2800" dirty="0"/>
          </a:p>
          <a:p>
            <a:pPr marL="609600" indent="-609600" algn="l">
              <a:buFontTx/>
              <a:buAutoNum type="arabicPeriod"/>
            </a:pPr>
            <a:r>
              <a:rPr lang="en-US" altLang="en-US" sz="2800" dirty="0" err="1"/>
              <a:t>Pengeringan</a:t>
            </a:r>
            <a:r>
              <a:rPr lang="en-US" altLang="en-US" sz="2800" dirty="0"/>
              <a:t> </a:t>
            </a:r>
            <a:r>
              <a:rPr lang="en-US" altLang="en-US" sz="2800" dirty="0" err="1"/>
              <a:t>Pendahuluan</a:t>
            </a:r>
            <a:endParaRPr lang="en-US" altLang="en-US" sz="2800" dirty="0"/>
          </a:p>
          <a:p>
            <a:pPr marL="609600" indent="-609600" algn="l">
              <a:buFontTx/>
              <a:buChar char="-"/>
            </a:pPr>
            <a:r>
              <a:rPr lang="en-US" altLang="en-US" sz="2800" dirty="0" err="1"/>
              <a:t>Dengan</a:t>
            </a:r>
            <a:r>
              <a:rPr lang="en-US" altLang="en-US" sz="2800" dirty="0"/>
              <a:t> </a:t>
            </a:r>
            <a:r>
              <a:rPr lang="en-US" altLang="en-US" sz="2800" dirty="0" err="1"/>
              <a:t>sinar</a:t>
            </a:r>
            <a:r>
              <a:rPr lang="en-US" altLang="en-US" sz="2800" dirty="0"/>
              <a:t> </a:t>
            </a:r>
            <a:r>
              <a:rPr lang="en-US" altLang="en-US" sz="2800" dirty="0" err="1"/>
              <a:t>matahari</a:t>
            </a:r>
            <a:endParaRPr lang="en-US" altLang="en-US" sz="2800" dirty="0"/>
          </a:p>
          <a:p>
            <a:pPr marL="609600" indent="-609600" algn="l">
              <a:buFontTx/>
              <a:buChar char="-"/>
            </a:pPr>
            <a:r>
              <a:rPr lang="en-US" altLang="en-US" sz="2800" dirty="0" err="1"/>
              <a:t>Mengeringkan</a:t>
            </a:r>
            <a:r>
              <a:rPr lang="en-US" altLang="en-US" sz="2800" dirty="0"/>
              <a:t> air </a:t>
            </a:r>
            <a:r>
              <a:rPr lang="en-US" altLang="en-US" sz="2800" dirty="0" err="1"/>
              <a:t>permukaaan</a:t>
            </a:r>
            <a:endParaRPr lang="en-US" altLang="en-US" sz="2800" dirty="0"/>
          </a:p>
          <a:p>
            <a:pPr marL="609600" indent="-609600" algn="l">
              <a:buFontTx/>
              <a:buChar char="-"/>
            </a:pPr>
            <a:r>
              <a:rPr lang="en-US" altLang="en-US" sz="2800" dirty="0" err="1"/>
              <a:t>Membantu</a:t>
            </a:r>
            <a:r>
              <a:rPr lang="en-US" altLang="en-US" sz="2800" dirty="0"/>
              <a:t> </a:t>
            </a:r>
            <a:r>
              <a:rPr lang="en-US" altLang="en-US" sz="2800" dirty="0" err="1"/>
              <a:t>terbentuknya</a:t>
            </a:r>
            <a:r>
              <a:rPr lang="en-US" altLang="en-US" sz="2800" dirty="0"/>
              <a:t> </a:t>
            </a:r>
            <a:r>
              <a:rPr lang="en-US" altLang="en-US" sz="2800" dirty="0" err="1"/>
              <a:t>warna</a:t>
            </a:r>
            <a:r>
              <a:rPr lang="en-US" altLang="en-US" sz="2800" dirty="0"/>
              <a:t> </a:t>
            </a:r>
            <a:r>
              <a:rPr lang="en-US" altLang="en-US" sz="2800" dirty="0" err="1"/>
              <a:t>biru</a:t>
            </a:r>
            <a:r>
              <a:rPr lang="en-US" altLang="en-US" sz="2800" dirty="0"/>
              <a:t> </a:t>
            </a:r>
            <a:r>
              <a:rPr lang="en-US" altLang="en-US" sz="2800" dirty="0" err="1"/>
              <a:t>muda</a:t>
            </a:r>
            <a:r>
              <a:rPr lang="en-US" altLang="en-US" sz="2800" dirty="0"/>
              <a:t> </a:t>
            </a:r>
            <a:r>
              <a:rPr lang="en-US" altLang="en-US" sz="2800" dirty="0">
                <a:cs typeface="Arial" panose="020B0604020202020204" pitchFamily="34" charset="0"/>
              </a:rPr>
              <a:t>→ </a:t>
            </a:r>
            <a:r>
              <a:rPr lang="en-US" altLang="en-US" sz="2800" dirty="0" err="1">
                <a:cs typeface="Arial" panose="020B0604020202020204" pitchFamily="34" charset="0"/>
              </a:rPr>
              <a:t>untuk</a:t>
            </a:r>
            <a:r>
              <a:rPr lang="en-US" altLang="en-US" sz="2800" dirty="0">
                <a:cs typeface="Arial" panose="020B0604020202020204" pitchFamily="34" charset="0"/>
              </a:rPr>
              <a:t> kopi </a:t>
            </a:r>
            <a:r>
              <a:rPr lang="en-US" altLang="en-US" sz="2800" dirty="0" err="1">
                <a:cs typeface="Arial" panose="020B0604020202020204" pitchFamily="34" charset="0"/>
              </a:rPr>
              <a:t>Arabika</a:t>
            </a:r>
            <a:endParaRPr lang="en-US" altLang="en-US" sz="2800" dirty="0">
              <a:cs typeface="Arial" panose="020B0604020202020204" pitchFamily="34" charset="0"/>
            </a:endParaRPr>
          </a:p>
          <a:p>
            <a:pPr marL="609600" indent="-609600" algn="l">
              <a:buFontTx/>
              <a:buChar char="-"/>
            </a:pPr>
            <a:r>
              <a:rPr lang="en-US" altLang="en-US" sz="2800" dirty="0" err="1">
                <a:cs typeface="Arial" panose="020B0604020202020204" pitchFamily="34" charset="0"/>
              </a:rPr>
              <a:t>Selama</a:t>
            </a:r>
            <a:r>
              <a:rPr lang="en-US" altLang="en-US" sz="2800" dirty="0">
                <a:cs typeface="Arial" panose="020B0604020202020204" pitchFamily="34" charset="0"/>
              </a:rPr>
              <a:t> 48 jam</a:t>
            </a:r>
          </a:p>
          <a:p>
            <a:pPr marL="609600" indent="-609600" algn="l">
              <a:buFontTx/>
              <a:buChar char="-"/>
            </a:pPr>
            <a:r>
              <a:rPr lang="en-US" altLang="en-US" sz="2800" dirty="0" err="1">
                <a:cs typeface="Arial" panose="020B0604020202020204" pitchFamily="34" charset="0"/>
              </a:rPr>
              <a:t>Efisiensi</a:t>
            </a:r>
            <a:r>
              <a:rPr lang="en-US" altLang="en-US" sz="2800" dirty="0">
                <a:cs typeface="Arial" panose="020B0604020202020204" pitchFamily="34" charset="0"/>
              </a:rPr>
              <a:t> </a:t>
            </a:r>
            <a:r>
              <a:rPr lang="en-US" altLang="en-US" sz="2800" dirty="0" err="1">
                <a:cs typeface="Arial" panose="020B0604020202020204" pitchFamily="34" charset="0"/>
              </a:rPr>
              <a:t>tidak</a:t>
            </a:r>
            <a:r>
              <a:rPr lang="en-US" altLang="en-US" sz="2800" dirty="0">
                <a:cs typeface="Arial" panose="020B0604020202020204" pitchFamily="34" charset="0"/>
              </a:rPr>
              <a:t> </a:t>
            </a:r>
            <a:r>
              <a:rPr lang="en-US" altLang="en-US" sz="2800" dirty="0" err="1">
                <a:cs typeface="Arial" panose="020B0604020202020204" pitchFamily="34" charset="0"/>
              </a:rPr>
              <a:t>tetap</a:t>
            </a:r>
            <a:endParaRPr lang="en-US" altLang="en-US" sz="2800" dirty="0">
              <a:cs typeface="Arial" panose="020B0604020202020204" pitchFamily="34" charset="0"/>
            </a:endParaRPr>
          </a:p>
        </p:txBody>
      </p:sp>
      <p:pic>
        <p:nvPicPr>
          <p:cNvPr id="2050" name="Picture 2" descr="Mengenal 3 Metode Proses Pengeringan Kopi - WARTAKOPI.COM">
            <a:extLst>
              <a:ext uri="{FF2B5EF4-FFF2-40B4-BE49-F238E27FC236}">
                <a16:creationId xmlns:a16="http://schemas.microsoft.com/office/drawing/2014/main" id="{DCFDC17D-A3A2-4CBD-9297-1F24420A0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17729"/>
            <a:ext cx="5791200" cy="3221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7DC8EA9-6836-4F3F-A775-1D6A9B695499}"/>
              </a:ext>
            </a:extLst>
          </p:cNvPr>
          <p:cNvCxnSpPr/>
          <p:nvPr/>
        </p:nvCxnSpPr>
        <p:spPr>
          <a:xfrm>
            <a:off x="0" y="11905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Jual Mesin Penggiling Kopi Masema MS-CG600 / Coffee grinder / Alat Giling -  Kota Depok - DIANSHOP | Tokopedia">
            <a:extLst>
              <a:ext uri="{FF2B5EF4-FFF2-40B4-BE49-F238E27FC236}">
                <a16:creationId xmlns:a16="http://schemas.microsoft.com/office/drawing/2014/main" id="{379C0A15-EEB4-4527-94FF-893FCAD69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822463"/>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38244" name="Rectangle 4">
            <a:extLst>
              <a:ext uri="{FF2B5EF4-FFF2-40B4-BE49-F238E27FC236}">
                <a16:creationId xmlns:a16="http://schemas.microsoft.com/office/drawing/2014/main" id="{A182AB58-8FDA-4E64-AE89-FEACDAA15E47}"/>
              </a:ext>
            </a:extLst>
          </p:cNvPr>
          <p:cNvSpPr>
            <a:spLocks noGrp="1" noChangeArrowheads="1"/>
          </p:cNvSpPr>
          <p:nvPr>
            <p:ph type="title"/>
          </p:nvPr>
        </p:nvSpPr>
        <p:spPr>
          <a:xfrm>
            <a:off x="688148" y="305593"/>
            <a:ext cx="7130635" cy="6246813"/>
          </a:xfrm>
          <a:noFill/>
        </p:spPr>
        <p:txBody>
          <a:bodyPr/>
          <a:lstStyle/>
          <a:p>
            <a:pPr algn="l"/>
            <a:r>
              <a:rPr lang="en-US" altLang="en-US" sz="3200" b="1"/>
              <a:t>Penggilingan</a:t>
            </a:r>
            <a:br>
              <a:rPr lang="en-US" altLang="en-US" sz="3200" b="1"/>
            </a:br>
            <a:r>
              <a:rPr lang="en-US" altLang="en-US" sz="3200" b="1"/>
              <a:t>Tujuan :</a:t>
            </a:r>
            <a:br>
              <a:rPr lang="en-US" altLang="en-US" sz="3200"/>
            </a:br>
            <a:r>
              <a:rPr lang="en-US" altLang="en-US" sz="3200"/>
              <a:t>- Memperpendek jarak titik pusat partikel  </a:t>
            </a:r>
            <a:br>
              <a:rPr lang="en-US" altLang="en-US" sz="3200"/>
            </a:br>
            <a:r>
              <a:rPr lang="en-US" altLang="en-US" sz="3200"/>
              <a:t>  dengan permukaan</a:t>
            </a:r>
            <a:br>
              <a:rPr lang="en-US" altLang="en-US" sz="3200"/>
            </a:br>
            <a:r>
              <a:rPr lang="en-US" altLang="en-US" sz="3200"/>
              <a:t>- Membuka permukaan menjadi lebih besar</a:t>
            </a:r>
            <a:br>
              <a:rPr lang="en-US" altLang="en-US" sz="3200"/>
            </a:br>
            <a:r>
              <a:rPr lang="en-US" altLang="en-US" sz="3200"/>
              <a:t>- Meningkatkan jumlah bahan koloid yang</a:t>
            </a:r>
            <a:br>
              <a:rPr lang="en-US" altLang="en-US" sz="3200"/>
            </a:br>
            <a:r>
              <a:rPr lang="en-US" altLang="en-US" sz="3200"/>
              <a:t>  larut dalam air</a:t>
            </a:r>
            <a:br>
              <a:rPr lang="en-US" altLang="en-US" sz="3200"/>
            </a:br>
            <a:br>
              <a:rPr lang="en-US" altLang="en-US" sz="3200"/>
            </a:br>
            <a:r>
              <a:rPr lang="en-US" altLang="en-US" sz="3200" b="1"/>
              <a:t>Hasil Penggilingan dipengaruhi</a:t>
            </a:r>
            <a:r>
              <a:rPr lang="en-US" altLang="en-US" sz="3200"/>
              <a:t> : </a:t>
            </a:r>
            <a:br>
              <a:rPr lang="en-US" altLang="en-US" sz="3200"/>
            </a:br>
            <a:r>
              <a:rPr lang="en-US" altLang="en-US" sz="3200"/>
              <a:t>- keadaan alat </a:t>
            </a:r>
            <a:br>
              <a:rPr lang="en-US" altLang="en-US" sz="3200"/>
            </a:br>
            <a:r>
              <a:rPr lang="en-US" altLang="en-US" sz="3200"/>
              <a:t>- sifat kopi</a:t>
            </a:r>
            <a:endParaRPr lang="en-US" altLang="en-US" sz="32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a:extLst>
              <a:ext uri="{FF2B5EF4-FFF2-40B4-BE49-F238E27FC236}">
                <a16:creationId xmlns:a16="http://schemas.microsoft.com/office/drawing/2014/main" id="{20DFF290-88F7-471A-A3FF-1DC457B700CF}"/>
              </a:ext>
            </a:extLst>
          </p:cNvPr>
          <p:cNvSpPr>
            <a:spLocks noGrp="1" noChangeArrowheads="1"/>
          </p:cNvSpPr>
          <p:nvPr>
            <p:ph type="title"/>
          </p:nvPr>
        </p:nvSpPr>
        <p:spPr>
          <a:xfrm>
            <a:off x="607323" y="383831"/>
            <a:ext cx="6442834" cy="6319837"/>
          </a:xfrm>
          <a:noFill/>
        </p:spPr>
        <p:txBody>
          <a:bodyPr>
            <a:normAutofit fontScale="90000"/>
          </a:bodyPr>
          <a:lstStyle/>
          <a:p>
            <a:pPr algn="l"/>
            <a:r>
              <a:rPr lang="en-US" altLang="en-US" sz="3200" b="1"/>
              <a:t>Pengayakan</a:t>
            </a:r>
            <a:r>
              <a:rPr lang="en-US" altLang="en-US" sz="3200"/>
              <a:t> </a:t>
            </a:r>
            <a:br>
              <a:rPr lang="en-US" altLang="en-US" sz="3200"/>
            </a:br>
            <a:r>
              <a:rPr lang="en-US" altLang="en-US" sz="3200" b="1"/>
              <a:t>Tujuannya</a:t>
            </a:r>
            <a:r>
              <a:rPr lang="en-US" altLang="en-US" sz="3200"/>
              <a:t> :</a:t>
            </a:r>
            <a:br>
              <a:rPr lang="en-US" altLang="en-US" sz="3200"/>
            </a:br>
            <a:r>
              <a:rPr lang="en-US" altLang="en-US" sz="3200"/>
              <a:t>- Mendapatkan kopi bubuk ukuran seragam</a:t>
            </a:r>
            <a:br>
              <a:rPr lang="en-US" altLang="en-US" sz="3200"/>
            </a:br>
            <a:r>
              <a:rPr lang="en-US" altLang="en-US" sz="3200"/>
              <a:t>  sekitar 30 – 40 mesh. Ukuran bubuk kopi</a:t>
            </a:r>
            <a:br>
              <a:rPr lang="en-US" altLang="en-US" sz="3200"/>
            </a:br>
            <a:r>
              <a:rPr lang="en-US" altLang="en-US" sz="3200"/>
              <a:t>  mempengaruhi solubilitasnya</a:t>
            </a:r>
            <a:br>
              <a:rPr lang="en-US" altLang="en-US" sz="3200"/>
            </a:br>
            <a:br>
              <a:rPr lang="en-US" altLang="en-US" sz="3200"/>
            </a:br>
            <a:r>
              <a:rPr lang="en-US" altLang="en-US" sz="3200" b="1"/>
              <a:t>Sifat kopi bubuk</a:t>
            </a:r>
            <a:r>
              <a:rPr lang="en-US" altLang="en-US" sz="3200"/>
              <a:t> :</a:t>
            </a:r>
            <a:br>
              <a:rPr lang="en-US" altLang="en-US" sz="3200"/>
            </a:br>
            <a:r>
              <a:rPr lang="en-US" altLang="en-US" sz="3200"/>
              <a:t>- higroskopis</a:t>
            </a:r>
            <a:br>
              <a:rPr lang="en-US" altLang="en-US" sz="3200"/>
            </a:br>
            <a:r>
              <a:rPr lang="en-US" altLang="en-US" sz="3200"/>
              <a:t>- mempunyai aroma khas</a:t>
            </a:r>
            <a:br>
              <a:rPr lang="en-US" altLang="en-US" sz="3200"/>
            </a:br>
            <a:r>
              <a:rPr lang="en-US" altLang="en-US" sz="3200"/>
              <a:t>- cepat rusak oleh aktivitas jamur</a:t>
            </a:r>
            <a:br>
              <a:rPr lang="en-US" altLang="en-US" sz="3200"/>
            </a:br>
            <a:r>
              <a:rPr lang="en-US" altLang="en-US" sz="3200"/>
              <a:t>- bila terlalu lama kontak dengan udara</a:t>
            </a:r>
            <a:br>
              <a:rPr lang="en-US" altLang="en-US" sz="3200"/>
            </a:br>
            <a:r>
              <a:rPr lang="en-US" altLang="en-US" sz="3200"/>
              <a:t>  menjadi apek (</a:t>
            </a:r>
            <a:r>
              <a:rPr lang="en-US" altLang="en-US" sz="3200" i="1"/>
              <a:t>staling</a:t>
            </a:r>
            <a:r>
              <a:rPr lang="en-US" altLang="en-US" sz="3200"/>
              <a:t>)</a:t>
            </a:r>
          </a:p>
        </p:txBody>
      </p:sp>
      <p:pic>
        <p:nvPicPr>
          <p:cNvPr id="23554" name="Picture 2" descr="PENGAYAKAN DALAM PEMBUATAN JAMU BUBUK">
            <a:extLst>
              <a:ext uri="{FF2B5EF4-FFF2-40B4-BE49-F238E27FC236}">
                <a16:creationId xmlns:a16="http://schemas.microsoft.com/office/drawing/2014/main" id="{C9DB2D9C-5A8D-4928-B33A-B712E570B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150" y="1214886"/>
            <a:ext cx="3752850" cy="465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offee Beans Images | Free Vectors, Stock Photos &amp; PSD">
            <a:extLst>
              <a:ext uri="{FF2B5EF4-FFF2-40B4-BE49-F238E27FC236}">
                <a16:creationId xmlns:a16="http://schemas.microsoft.com/office/drawing/2014/main" id="{CC916B98-F59D-429E-AC75-1FF241950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0"/>
            <a:ext cx="10290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6A67CF-9F31-406D-96F1-28952562B607}"/>
              </a:ext>
            </a:extLst>
          </p:cNvPr>
          <p:cNvSpPr>
            <a:spLocks noGrp="1"/>
          </p:cNvSpPr>
          <p:nvPr>
            <p:ph type="title"/>
          </p:nvPr>
        </p:nvSpPr>
        <p:spPr/>
        <p:txBody>
          <a:bodyPr>
            <a:normAutofit/>
          </a:bodyPr>
          <a:lstStyle/>
          <a:p>
            <a:r>
              <a:rPr lang="en-US" sz="6600" dirty="0" err="1"/>
              <a:t>terima</a:t>
            </a:r>
            <a:r>
              <a:rPr lang="en-US" sz="6600" dirty="0"/>
              <a:t> </a:t>
            </a:r>
            <a:r>
              <a:rPr lang="en-US" sz="6600" dirty="0" err="1"/>
              <a:t>kasih</a:t>
            </a:r>
            <a:r>
              <a:rPr lang="en-US" sz="6600" dirty="0"/>
              <a:t>..</a:t>
            </a:r>
          </a:p>
        </p:txBody>
      </p:sp>
    </p:spTree>
    <p:extLst>
      <p:ext uri="{BB962C8B-B14F-4D97-AF65-F5344CB8AC3E}">
        <p14:creationId xmlns:p14="http://schemas.microsoft.com/office/powerpoint/2010/main" val="88932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DC9E56FD-4959-426C-AB63-32842144EA98}"/>
              </a:ext>
            </a:extLst>
          </p:cNvPr>
          <p:cNvSpPr>
            <a:spLocks noGrp="1" noChangeArrowheads="1"/>
          </p:cNvSpPr>
          <p:nvPr>
            <p:ph type="title"/>
          </p:nvPr>
        </p:nvSpPr>
        <p:spPr>
          <a:xfrm>
            <a:off x="150262" y="291065"/>
            <a:ext cx="8218487" cy="990600"/>
          </a:xfrm>
          <a:noFill/>
        </p:spPr>
        <p:txBody>
          <a:bodyPr>
            <a:normAutofit fontScale="90000"/>
          </a:bodyPr>
          <a:lstStyle/>
          <a:p>
            <a:r>
              <a:rPr lang="en-US" altLang="en-US" sz="3600" b="1"/>
              <a:t>Pengeringan dengan sinar matahari/ </a:t>
            </a:r>
            <a:r>
              <a:rPr lang="en-US" altLang="en-US" sz="3600" b="1" i="1"/>
              <a:t>artificial drying system</a:t>
            </a:r>
          </a:p>
        </p:txBody>
      </p:sp>
      <p:sp>
        <p:nvSpPr>
          <p:cNvPr id="159747" name="Rectangle 3">
            <a:extLst>
              <a:ext uri="{FF2B5EF4-FFF2-40B4-BE49-F238E27FC236}">
                <a16:creationId xmlns:a16="http://schemas.microsoft.com/office/drawing/2014/main" id="{14CB347C-841A-4928-A57F-29242B86CC49}"/>
              </a:ext>
            </a:extLst>
          </p:cNvPr>
          <p:cNvSpPr>
            <a:spLocks noGrp="1" noChangeArrowheads="1"/>
          </p:cNvSpPr>
          <p:nvPr>
            <p:ph type="body" idx="1"/>
          </p:nvPr>
        </p:nvSpPr>
        <p:spPr>
          <a:xfrm>
            <a:off x="150262" y="1480930"/>
            <a:ext cx="5389147" cy="5257800"/>
          </a:xfrm>
          <a:noFill/>
        </p:spPr>
        <p:txBody>
          <a:bodyPr>
            <a:normAutofit fontScale="92500" lnSpcReduction="10000"/>
          </a:bodyPr>
          <a:lstStyle/>
          <a:p>
            <a:pPr marL="609600" indent="-609600">
              <a:buFontTx/>
              <a:buAutoNum type="arabicPeriod"/>
            </a:pPr>
            <a:r>
              <a:rPr lang="en-US" altLang="en-US" dirty="0" err="1"/>
              <a:t>Energi</a:t>
            </a:r>
            <a:r>
              <a:rPr lang="en-US" altLang="en-US" dirty="0"/>
              <a:t> </a:t>
            </a:r>
            <a:r>
              <a:rPr lang="en-US" altLang="en-US" dirty="0" err="1"/>
              <a:t>berasal</a:t>
            </a:r>
            <a:r>
              <a:rPr lang="en-US" altLang="en-US" dirty="0"/>
              <a:t> </a:t>
            </a:r>
            <a:r>
              <a:rPr lang="en-US" altLang="en-US" dirty="0" err="1"/>
              <a:t>dari</a:t>
            </a:r>
            <a:r>
              <a:rPr lang="en-US" altLang="en-US" dirty="0"/>
              <a:t> </a:t>
            </a:r>
            <a:r>
              <a:rPr lang="en-US" altLang="en-US" dirty="0" err="1"/>
              <a:t>sinar</a:t>
            </a:r>
            <a:r>
              <a:rPr lang="en-US" altLang="en-US" dirty="0"/>
              <a:t> </a:t>
            </a:r>
            <a:r>
              <a:rPr lang="en-US" altLang="en-US" dirty="0" err="1"/>
              <a:t>matahari</a:t>
            </a:r>
            <a:r>
              <a:rPr lang="en-US" altLang="en-US" dirty="0"/>
              <a:t> (solar </a:t>
            </a:r>
            <a:r>
              <a:rPr lang="en-US" altLang="en-US" dirty="0" err="1"/>
              <a:t>energi</a:t>
            </a:r>
            <a:r>
              <a:rPr lang="en-US" altLang="en-US" dirty="0"/>
              <a:t>)</a:t>
            </a:r>
          </a:p>
          <a:p>
            <a:pPr marL="609600" indent="-609600">
              <a:buFontTx/>
              <a:buAutoNum type="arabicPeriod"/>
            </a:pPr>
            <a:r>
              <a:rPr lang="en-US" altLang="en-US" dirty="0" err="1"/>
              <a:t>Efisiensi</a:t>
            </a:r>
            <a:r>
              <a:rPr lang="en-US" altLang="en-US" dirty="0"/>
              <a:t> </a:t>
            </a:r>
            <a:r>
              <a:rPr lang="en-US" altLang="en-US" dirty="0" err="1"/>
              <a:t>tergantung</a:t>
            </a:r>
            <a:r>
              <a:rPr lang="en-US" altLang="en-US" dirty="0"/>
              <a:t> : </a:t>
            </a:r>
            <a:r>
              <a:rPr lang="en-US" altLang="en-US" dirty="0" err="1"/>
              <a:t>keadaan</a:t>
            </a:r>
            <a:r>
              <a:rPr lang="en-US" altLang="en-US" dirty="0"/>
              <a:t> </a:t>
            </a:r>
            <a:r>
              <a:rPr lang="en-US" altLang="en-US" dirty="0" err="1"/>
              <a:t>cuaca</a:t>
            </a:r>
            <a:r>
              <a:rPr lang="en-US" altLang="en-US" dirty="0"/>
              <a:t>, </a:t>
            </a:r>
            <a:r>
              <a:rPr lang="en-US" altLang="en-US" dirty="0" err="1"/>
              <a:t>tebal</a:t>
            </a:r>
            <a:r>
              <a:rPr lang="en-US" altLang="en-US" dirty="0"/>
              <a:t> </a:t>
            </a:r>
            <a:r>
              <a:rPr lang="en-US" altLang="en-US" dirty="0" err="1"/>
              <a:t>lapisan</a:t>
            </a:r>
            <a:r>
              <a:rPr lang="en-US" altLang="en-US" dirty="0"/>
              <a:t>, </a:t>
            </a:r>
            <a:r>
              <a:rPr lang="en-US" altLang="en-US" dirty="0" err="1"/>
              <a:t>frekuensi</a:t>
            </a:r>
            <a:r>
              <a:rPr lang="en-US" altLang="en-US" dirty="0"/>
              <a:t> </a:t>
            </a:r>
            <a:r>
              <a:rPr lang="en-US" altLang="en-US" dirty="0" err="1"/>
              <a:t>pembalikan</a:t>
            </a:r>
            <a:endParaRPr lang="en-US" altLang="en-US" dirty="0"/>
          </a:p>
          <a:p>
            <a:pPr marL="609600" indent="-609600">
              <a:buFontTx/>
              <a:buAutoNum type="arabicPeriod"/>
            </a:pPr>
            <a:r>
              <a:rPr lang="en-US" altLang="en-US" dirty="0"/>
              <a:t>Beban </a:t>
            </a:r>
            <a:r>
              <a:rPr lang="en-US" altLang="en-US" dirty="0" err="1"/>
              <a:t>pengering</a:t>
            </a:r>
            <a:r>
              <a:rPr lang="en-US" altLang="en-US" dirty="0"/>
              <a:t> 10 – 20 kg/m</a:t>
            </a:r>
            <a:r>
              <a:rPr lang="en-US" altLang="en-US" baseline="30000" dirty="0"/>
              <a:t>2</a:t>
            </a:r>
          </a:p>
          <a:p>
            <a:pPr marL="609600" indent="-609600">
              <a:buFontTx/>
              <a:buAutoNum type="arabicPeriod"/>
            </a:pPr>
            <a:r>
              <a:rPr lang="en-US" altLang="en-US" dirty="0" err="1"/>
              <a:t>Ketebalan</a:t>
            </a:r>
            <a:r>
              <a:rPr lang="en-US" altLang="en-US" dirty="0"/>
              <a:t> </a:t>
            </a:r>
            <a:r>
              <a:rPr lang="en-US" altLang="en-US" dirty="0" err="1"/>
              <a:t>hamparan</a:t>
            </a:r>
            <a:r>
              <a:rPr lang="en-US" altLang="en-US" dirty="0"/>
              <a:t> : 5 – 10 cm, pada </a:t>
            </a:r>
            <a:r>
              <a:rPr lang="en-US" altLang="en-US" dirty="0" err="1"/>
              <a:t>awal</a:t>
            </a:r>
            <a:r>
              <a:rPr lang="en-US" altLang="en-US" dirty="0"/>
              <a:t> 3-4 cm</a:t>
            </a:r>
          </a:p>
          <a:p>
            <a:pPr marL="609600" indent="-609600">
              <a:buFontTx/>
              <a:buAutoNum type="arabicPeriod"/>
            </a:pPr>
            <a:r>
              <a:rPr lang="en-US" altLang="en-US" dirty="0" err="1"/>
              <a:t>Energi</a:t>
            </a:r>
            <a:r>
              <a:rPr lang="en-US" altLang="en-US" dirty="0"/>
              <a:t> solar yang </a:t>
            </a:r>
            <a:r>
              <a:rPr lang="en-US" altLang="en-US" dirty="0" err="1"/>
              <a:t>sampai</a:t>
            </a:r>
            <a:r>
              <a:rPr lang="en-US" altLang="en-US" dirty="0"/>
              <a:t> </a:t>
            </a:r>
            <a:r>
              <a:rPr lang="en-US" altLang="en-US" dirty="0" err="1"/>
              <a:t>kebumi</a:t>
            </a:r>
            <a:r>
              <a:rPr lang="en-US" altLang="en-US" dirty="0"/>
              <a:t> </a:t>
            </a:r>
            <a:r>
              <a:rPr lang="en-US" altLang="en-US" dirty="0">
                <a:cs typeface="Arial" panose="020B0604020202020204" pitchFamily="34" charset="0"/>
              </a:rPr>
              <a:t>± 45%, dan 7-13% yang </a:t>
            </a:r>
            <a:r>
              <a:rPr lang="en-US" altLang="en-US" dirty="0" err="1">
                <a:cs typeface="Arial" panose="020B0604020202020204" pitchFamily="34" charset="0"/>
              </a:rPr>
              <a:t>dapat</a:t>
            </a:r>
            <a:r>
              <a:rPr lang="en-US" altLang="en-US" dirty="0">
                <a:cs typeface="Arial" panose="020B0604020202020204" pitchFamily="34" charset="0"/>
              </a:rPr>
              <a:t> </a:t>
            </a:r>
            <a:r>
              <a:rPr lang="en-US" altLang="en-US" dirty="0" err="1">
                <a:cs typeface="Arial" panose="020B0604020202020204" pitchFamily="34" charset="0"/>
              </a:rPr>
              <a:t>digunakan</a:t>
            </a:r>
            <a:r>
              <a:rPr lang="en-US" altLang="en-US" dirty="0">
                <a:cs typeface="Arial" panose="020B0604020202020204" pitchFamily="34" charset="0"/>
              </a:rPr>
              <a:t> </a:t>
            </a:r>
            <a:r>
              <a:rPr lang="en-US" altLang="en-US" dirty="0" err="1">
                <a:cs typeface="Arial" panose="020B0604020202020204" pitchFamily="34" charset="0"/>
              </a:rPr>
              <a:t>untuk</a:t>
            </a:r>
            <a:r>
              <a:rPr lang="en-US" altLang="en-US" dirty="0">
                <a:cs typeface="Arial" panose="020B0604020202020204" pitchFamily="34" charset="0"/>
              </a:rPr>
              <a:t> </a:t>
            </a:r>
            <a:r>
              <a:rPr lang="en-US" altLang="en-US" dirty="0" err="1">
                <a:cs typeface="Arial" panose="020B0604020202020204" pitchFamily="34" charset="0"/>
              </a:rPr>
              <a:t>menguapkan</a:t>
            </a:r>
            <a:r>
              <a:rPr lang="en-US" altLang="en-US" dirty="0">
                <a:cs typeface="Arial" panose="020B0604020202020204" pitchFamily="34" charset="0"/>
              </a:rPr>
              <a:t> air</a:t>
            </a:r>
          </a:p>
          <a:p>
            <a:pPr marL="609600" indent="-609600">
              <a:buFontTx/>
              <a:buAutoNum type="arabicPeriod"/>
            </a:pPr>
            <a:r>
              <a:rPr lang="en-US" altLang="en-US" dirty="0" err="1">
                <a:cs typeface="Arial" panose="020B0604020202020204" pitchFamily="34" charset="0"/>
              </a:rPr>
              <a:t>Untuk</a:t>
            </a:r>
            <a:r>
              <a:rPr lang="en-US" altLang="en-US" dirty="0">
                <a:cs typeface="Arial" panose="020B0604020202020204" pitchFamily="34" charset="0"/>
              </a:rPr>
              <a:t> </a:t>
            </a:r>
            <a:r>
              <a:rPr lang="en-US" altLang="en-US" dirty="0" err="1">
                <a:cs typeface="Arial" panose="020B0604020202020204" pitchFamily="34" charset="0"/>
              </a:rPr>
              <a:t>mencapai</a:t>
            </a:r>
            <a:r>
              <a:rPr lang="en-US" altLang="en-US" dirty="0">
                <a:cs typeface="Arial" panose="020B0604020202020204" pitchFamily="34" charset="0"/>
              </a:rPr>
              <a:t> </a:t>
            </a:r>
            <a:r>
              <a:rPr lang="en-US" altLang="en-US" dirty="0" err="1">
                <a:cs typeface="Arial" panose="020B0604020202020204" pitchFamily="34" charset="0"/>
              </a:rPr>
              <a:t>kadar</a:t>
            </a:r>
            <a:r>
              <a:rPr lang="en-US" altLang="en-US" dirty="0">
                <a:cs typeface="Arial" panose="020B0604020202020204" pitchFamily="34" charset="0"/>
              </a:rPr>
              <a:t> air 12 % </a:t>
            </a:r>
            <a:r>
              <a:rPr lang="en-US" altLang="en-US" dirty="0" err="1">
                <a:cs typeface="Arial" panose="020B0604020202020204" pitchFamily="34" charset="0"/>
              </a:rPr>
              <a:t>perlu</a:t>
            </a:r>
            <a:r>
              <a:rPr lang="en-US" altLang="en-US" dirty="0">
                <a:cs typeface="Arial" panose="020B0604020202020204" pitchFamily="34" charset="0"/>
              </a:rPr>
              <a:t> </a:t>
            </a:r>
            <a:r>
              <a:rPr lang="en-US" altLang="en-US" dirty="0" err="1">
                <a:cs typeface="Arial" panose="020B0604020202020204" pitchFamily="34" charset="0"/>
              </a:rPr>
              <a:t>waktu</a:t>
            </a:r>
            <a:r>
              <a:rPr lang="en-US" altLang="en-US" dirty="0">
                <a:cs typeface="Arial" panose="020B0604020202020204" pitchFamily="34" charset="0"/>
              </a:rPr>
              <a:t> 3 </a:t>
            </a:r>
            <a:r>
              <a:rPr lang="en-US" altLang="en-US" dirty="0" err="1">
                <a:cs typeface="Arial" panose="020B0604020202020204" pitchFamily="34" charset="0"/>
              </a:rPr>
              <a:t>minggu</a:t>
            </a:r>
            <a:r>
              <a:rPr lang="en-US" altLang="en-US" dirty="0">
                <a:cs typeface="Arial" panose="020B0604020202020204" pitchFamily="34" charset="0"/>
              </a:rPr>
              <a:t> (kopi </a:t>
            </a:r>
            <a:r>
              <a:rPr lang="en-US" altLang="en-US" dirty="0" err="1">
                <a:cs typeface="Arial" panose="020B0604020202020204" pitchFamily="34" charset="0"/>
              </a:rPr>
              <a:t>glondong</a:t>
            </a:r>
            <a:r>
              <a:rPr lang="en-US" altLang="en-US" dirty="0">
                <a:cs typeface="Arial" panose="020B0604020202020204" pitchFamily="34" charset="0"/>
              </a:rPr>
              <a:t>)&amp; 1 </a:t>
            </a:r>
            <a:r>
              <a:rPr lang="en-US" altLang="en-US" dirty="0" err="1">
                <a:cs typeface="Arial" panose="020B0604020202020204" pitchFamily="34" charset="0"/>
              </a:rPr>
              <a:t>minggu</a:t>
            </a:r>
            <a:r>
              <a:rPr lang="en-US" altLang="en-US" dirty="0">
                <a:cs typeface="Arial" panose="020B0604020202020204" pitchFamily="34" charset="0"/>
              </a:rPr>
              <a:t> (HS </a:t>
            </a:r>
            <a:r>
              <a:rPr lang="en-US" altLang="en-US" dirty="0" err="1">
                <a:cs typeface="Arial" panose="020B0604020202020204" pitchFamily="34" charset="0"/>
              </a:rPr>
              <a:t>basah</a:t>
            </a:r>
            <a:r>
              <a:rPr lang="en-US" altLang="en-US" dirty="0">
                <a:cs typeface="Arial" panose="020B0604020202020204" pitchFamily="34" charset="0"/>
              </a:rPr>
              <a:t>)</a:t>
            </a:r>
          </a:p>
          <a:p>
            <a:pPr marL="609600" indent="-609600">
              <a:buFont typeface="Wingdings" panose="05000000000000000000" pitchFamily="2" charset="2"/>
              <a:buAutoNum type="arabicPeriod"/>
            </a:pPr>
            <a:endParaRPr lang="en-US" altLang="en-US" dirty="0"/>
          </a:p>
        </p:txBody>
      </p:sp>
      <p:pic>
        <p:nvPicPr>
          <p:cNvPr id="3074" name="Picture 2" descr="Brew Guide | Pengeringan Terlalu Panas Merusak Mutu Kopi">
            <a:extLst>
              <a:ext uri="{FF2B5EF4-FFF2-40B4-BE49-F238E27FC236}">
                <a16:creationId xmlns:a16="http://schemas.microsoft.com/office/drawing/2014/main" id="{A1994CEA-1797-439A-BBBD-88BD42056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921" y="1802089"/>
            <a:ext cx="5875079" cy="39095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BA068C0-4509-4A0F-A301-411E061D9B33}"/>
              </a:ext>
            </a:extLst>
          </p:cNvPr>
          <p:cNvCxnSpPr/>
          <p:nvPr/>
        </p:nvCxnSpPr>
        <p:spPr>
          <a:xfrm>
            <a:off x="0" y="125681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0472123-A22F-480E-89C3-B2118DF41C79}"/>
              </a:ext>
            </a:extLst>
          </p:cNvPr>
          <p:cNvSpPr>
            <a:spLocks noGrp="1" noChangeArrowheads="1"/>
          </p:cNvSpPr>
          <p:nvPr>
            <p:ph type="title"/>
          </p:nvPr>
        </p:nvSpPr>
        <p:spPr>
          <a:xfrm>
            <a:off x="236262" y="224805"/>
            <a:ext cx="6681373" cy="1020899"/>
          </a:xfrm>
          <a:noFill/>
        </p:spPr>
        <p:txBody>
          <a:bodyPr>
            <a:noAutofit/>
          </a:bodyPr>
          <a:lstStyle/>
          <a:p>
            <a:r>
              <a:rPr lang="en-US" altLang="en-US" sz="3200" dirty="0" err="1"/>
              <a:t>Pengeringan</a:t>
            </a:r>
            <a:r>
              <a:rPr lang="en-US" altLang="en-US" sz="3200" dirty="0"/>
              <a:t> </a:t>
            </a:r>
            <a:r>
              <a:rPr lang="en-US" altLang="en-US" sz="3200" dirty="0" err="1"/>
              <a:t>dengan</a:t>
            </a:r>
            <a:r>
              <a:rPr lang="en-US" altLang="en-US" sz="3200" dirty="0"/>
              <a:t> </a:t>
            </a:r>
            <a:r>
              <a:rPr lang="en-US" altLang="en-US" sz="3200" dirty="0" err="1"/>
              <a:t>alat</a:t>
            </a:r>
            <a:r>
              <a:rPr lang="en-US" altLang="en-US" sz="3200" dirty="0"/>
              <a:t> (</a:t>
            </a:r>
            <a:r>
              <a:rPr lang="en-US" altLang="en-US" sz="3200" i="1" dirty="0"/>
              <a:t>Mechanical drying system</a:t>
            </a:r>
            <a:r>
              <a:rPr lang="en-US" altLang="en-US" sz="3200" dirty="0"/>
              <a:t>)/</a:t>
            </a:r>
            <a:r>
              <a:rPr lang="en-US" altLang="en-US" sz="3200" dirty="0" err="1"/>
              <a:t>pengeringan</a:t>
            </a:r>
            <a:r>
              <a:rPr lang="en-US" altLang="en-US" sz="3200" dirty="0"/>
              <a:t> </a:t>
            </a:r>
            <a:r>
              <a:rPr lang="en-US" altLang="en-US" sz="3200" dirty="0" err="1"/>
              <a:t>secara</a:t>
            </a:r>
            <a:r>
              <a:rPr lang="en-US" altLang="en-US" sz="3200" dirty="0"/>
              <a:t> </a:t>
            </a:r>
            <a:r>
              <a:rPr lang="en-US" altLang="en-US" sz="3200" dirty="0" err="1"/>
              <a:t>mekanis</a:t>
            </a:r>
            <a:endParaRPr lang="en-US" altLang="en-US" sz="3200" dirty="0"/>
          </a:p>
        </p:txBody>
      </p:sp>
      <p:sp>
        <p:nvSpPr>
          <p:cNvPr id="11267" name="Rectangle 3">
            <a:extLst>
              <a:ext uri="{FF2B5EF4-FFF2-40B4-BE49-F238E27FC236}">
                <a16:creationId xmlns:a16="http://schemas.microsoft.com/office/drawing/2014/main" id="{E60054AA-FF95-4855-9592-AB65E1148CDA}"/>
              </a:ext>
            </a:extLst>
          </p:cNvPr>
          <p:cNvSpPr>
            <a:spLocks noGrp="1" noChangeArrowheads="1"/>
          </p:cNvSpPr>
          <p:nvPr>
            <p:ph type="body" idx="1"/>
          </p:nvPr>
        </p:nvSpPr>
        <p:spPr>
          <a:xfrm>
            <a:off x="164825" y="1807542"/>
            <a:ext cx="5772149" cy="4664075"/>
          </a:xfrm>
          <a:noFill/>
        </p:spPr>
        <p:txBody>
          <a:bodyPr/>
          <a:lstStyle/>
          <a:p>
            <a:pPr>
              <a:buFontTx/>
              <a:buChar char="-"/>
            </a:pPr>
            <a:r>
              <a:rPr lang="en-US" altLang="en-US" dirty="0" err="1"/>
              <a:t>Tidak</a:t>
            </a:r>
            <a:r>
              <a:rPr lang="en-US" altLang="en-US" dirty="0"/>
              <a:t> </a:t>
            </a:r>
            <a:r>
              <a:rPr lang="en-US" altLang="en-US" dirty="0" err="1"/>
              <a:t>tergantung</a:t>
            </a:r>
            <a:r>
              <a:rPr lang="en-US" altLang="en-US" dirty="0"/>
              <a:t> </a:t>
            </a:r>
            <a:r>
              <a:rPr lang="en-US" altLang="en-US" dirty="0" err="1"/>
              <a:t>cuaca</a:t>
            </a:r>
            <a:endParaRPr lang="en-US" altLang="en-US" dirty="0"/>
          </a:p>
          <a:p>
            <a:pPr>
              <a:buFontTx/>
              <a:buChar char="-"/>
            </a:pPr>
            <a:r>
              <a:rPr lang="en-US" altLang="en-US" dirty="0" err="1"/>
              <a:t>Operasinya</a:t>
            </a:r>
            <a:r>
              <a:rPr lang="en-US" altLang="en-US" dirty="0"/>
              <a:t> </a:t>
            </a:r>
            <a:r>
              <a:rPr lang="en-US" altLang="en-US" dirty="0" err="1"/>
              <a:t>mudah</a:t>
            </a:r>
            <a:endParaRPr lang="en-US" altLang="en-US" dirty="0"/>
          </a:p>
          <a:p>
            <a:pPr>
              <a:buFontTx/>
              <a:buChar char="-"/>
            </a:pPr>
            <a:r>
              <a:rPr lang="en-US" altLang="en-US" dirty="0" err="1"/>
              <a:t>Kerusakan</a:t>
            </a:r>
            <a:r>
              <a:rPr lang="en-US" altLang="en-US" dirty="0"/>
              <a:t> </a:t>
            </a:r>
            <a:r>
              <a:rPr lang="en-US" altLang="en-US" dirty="0" err="1"/>
              <a:t>lebih</a:t>
            </a:r>
            <a:r>
              <a:rPr lang="en-US" altLang="en-US" dirty="0"/>
              <a:t> </a:t>
            </a:r>
            <a:r>
              <a:rPr lang="en-US" altLang="en-US" dirty="0" err="1"/>
              <a:t>kecil</a:t>
            </a:r>
            <a:endParaRPr lang="en-US" altLang="en-US" dirty="0"/>
          </a:p>
          <a:p>
            <a:pPr>
              <a:buFontTx/>
              <a:buChar char="-"/>
            </a:pPr>
            <a:r>
              <a:rPr lang="en-US" altLang="en-US" dirty="0" err="1"/>
              <a:t>Efisiensi</a:t>
            </a:r>
            <a:r>
              <a:rPr lang="en-US" altLang="en-US" dirty="0"/>
              <a:t> </a:t>
            </a:r>
            <a:r>
              <a:rPr lang="en-US" altLang="en-US" dirty="0" err="1"/>
              <a:t>penggunaan</a:t>
            </a:r>
            <a:r>
              <a:rPr lang="en-US" altLang="en-US" dirty="0"/>
              <a:t> </a:t>
            </a:r>
            <a:r>
              <a:rPr lang="en-US" altLang="en-US" dirty="0" err="1"/>
              <a:t>enersi</a:t>
            </a:r>
            <a:r>
              <a:rPr lang="en-US" altLang="en-US" dirty="0"/>
              <a:t> </a:t>
            </a:r>
            <a:r>
              <a:rPr lang="en-US" altLang="en-US" dirty="0" err="1"/>
              <a:t>besar</a:t>
            </a:r>
            <a:endParaRPr lang="en-US" altLang="en-US" dirty="0"/>
          </a:p>
          <a:p>
            <a:pPr>
              <a:buFontTx/>
              <a:buChar char="-"/>
            </a:pPr>
            <a:r>
              <a:rPr lang="en-US" altLang="en-US" dirty="0" err="1"/>
              <a:t>Ruangan</a:t>
            </a:r>
            <a:r>
              <a:rPr lang="en-US" altLang="en-US" dirty="0"/>
              <a:t> yang </a:t>
            </a:r>
            <a:r>
              <a:rPr lang="en-US" altLang="en-US" dirty="0" err="1"/>
              <a:t>diperlukan</a:t>
            </a:r>
            <a:r>
              <a:rPr lang="en-US" altLang="en-US" dirty="0"/>
              <a:t> </a:t>
            </a:r>
            <a:r>
              <a:rPr lang="en-US" altLang="en-US" dirty="0" err="1"/>
              <a:t>lebih</a:t>
            </a:r>
            <a:r>
              <a:rPr lang="en-US" altLang="en-US" dirty="0"/>
              <a:t> </a:t>
            </a:r>
            <a:r>
              <a:rPr lang="en-US" altLang="en-US" dirty="0" err="1"/>
              <a:t>kecil</a:t>
            </a:r>
            <a:endParaRPr lang="en-US" altLang="en-US" dirty="0"/>
          </a:p>
          <a:p>
            <a:pPr>
              <a:buFontTx/>
              <a:buChar char="-"/>
            </a:pPr>
            <a:r>
              <a:rPr lang="en-US" altLang="en-US" dirty="0" err="1"/>
              <a:t>Kebutuhan</a:t>
            </a:r>
            <a:r>
              <a:rPr lang="en-US" altLang="en-US" dirty="0"/>
              <a:t> </a:t>
            </a:r>
            <a:r>
              <a:rPr lang="en-US" altLang="en-US" dirty="0" err="1"/>
              <a:t>tenaga</a:t>
            </a:r>
            <a:r>
              <a:rPr lang="en-US" altLang="en-US" dirty="0"/>
              <a:t> </a:t>
            </a:r>
            <a:r>
              <a:rPr lang="en-US" altLang="en-US" dirty="0" err="1"/>
              <a:t>kerja</a:t>
            </a:r>
            <a:r>
              <a:rPr lang="en-US" altLang="en-US" dirty="0"/>
              <a:t> </a:t>
            </a:r>
            <a:r>
              <a:rPr lang="en-US" altLang="en-US" dirty="0" err="1"/>
              <a:t>sedikit</a:t>
            </a:r>
            <a:endParaRPr lang="en-US" altLang="en-US" dirty="0"/>
          </a:p>
        </p:txBody>
      </p:sp>
      <p:pic>
        <p:nvPicPr>
          <p:cNvPr id="4098" name="Picture 2" descr="Mesin Pengering Kopi 750kg/batch | NOR COFFEE ROASTER">
            <a:extLst>
              <a:ext uri="{FF2B5EF4-FFF2-40B4-BE49-F238E27FC236}">
                <a16:creationId xmlns:a16="http://schemas.microsoft.com/office/drawing/2014/main" id="{C16E9317-7E0C-4125-9F51-2D362AAE2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86D9297-6C92-4F32-A026-DDE64B9C38D3}"/>
              </a:ext>
            </a:extLst>
          </p:cNvPr>
          <p:cNvCxnSpPr/>
          <p:nvPr/>
        </p:nvCxnSpPr>
        <p:spPr>
          <a:xfrm>
            <a:off x="0" y="1548365"/>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a:extLst>
              <a:ext uri="{FF2B5EF4-FFF2-40B4-BE49-F238E27FC236}">
                <a16:creationId xmlns:a16="http://schemas.microsoft.com/office/drawing/2014/main" id="{A9E9699C-7CD5-40BD-8085-9A5D8803BF9F}"/>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774825" y="258764"/>
            <a:ext cx="8561388" cy="633888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50CB2DE-1A51-4825-9CE0-DF64F88573E7}"/>
              </a:ext>
            </a:extLst>
          </p:cNvPr>
          <p:cNvSpPr>
            <a:spLocks noGrp="1" noChangeArrowheads="1"/>
          </p:cNvSpPr>
          <p:nvPr>
            <p:ph type="title"/>
          </p:nvPr>
        </p:nvSpPr>
        <p:spPr>
          <a:xfrm>
            <a:off x="314323" y="304800"/>
            <a:ext cx="6603312" cy="781050"/>
          </a:xfrm>
          <a:noFill/>
        </p:spPr>
        <p:txBody>
          <a:bodyPr/>
          <a:lstStyle/>
          <a:p>
            <a:r>
              <a:rPr lang="en-US" altLang="en-US" b="1" dirty="0"/>
              <a:t>Static drier/Mechanical dryer</a:t>
            </a:r>
          </a:p>
        </p:txBody>
      </p:sp>
      <p:sp>
        <p:nvSpPr>
          <p:cNvPr id="15363" name="Rectangle 3">
            <a:extLst>
              <a:ext uri="{FF2B5EF4-FFF2-40B4-BE49-F238E27FC236}">
                <a16:creationId xmlns:a16="http://schemas.microsoft.com/office/drawing/2014/main" id="{20644986-962F-4D75-8CC1-040FE54A9990}"/>
              </a:ext>
            </a:extLst>
          </p:cNvPr>
          <p:cNvSpPr>
            <a:spLocks noGrp="1" noChangeArrowheads="1"/>
          </p:cNvSpPr>
          <p:nvPr>
            <p:ph type="body" idx="1"/>
          </p:nvPr>
        </p:nvSpPr>
        <p:spPr>
          <a:xfrm>
            <a:off x="90487" y="1341439"/>
            <a:ext cx="6927847" cy="5183187"/>
          </a:xfrm>
          <a:noFill/>
        </p:spPr>
        <p:txBody>
          <a:bodyPr/>
          <a:lstStyle/>
          <a:p>
            <a:endParaRPr lang="en-US" altLang="en-US"/>
          </a:p>
          <a:p>
            <a:r>
              <a:rPr lang="en-US" altLang="en-US"/>
              <a:t>Tebal hamparan 8 – 10 cm atau 25 – 30 kg kopi HS basah/m</a:t>
            </a:r>
            <a:r>
              <a:rPr lang="en-US" altLang="en-US" baseline="30000"/>
              <a:t>2</a:t>
            </a:r>
          </a:p>
          <a:p>
            <a:r>
              <a:rPr lang="en-US" altLang="en-US"/>
              <a:t>Perpindahan panas dari udara panas ke permukaan biji kopi secara konveksi, diteruskan dari permukaan biji ke dalam biji secara konduksi</a:t>
            </a:r>
          </a:p>
          <a:p>
            <a:r>
              <a:rPr lang="en-US" altLang="en-US"/>
              <a:t>Perpindahan masa (air) dari dalam biji kopi ke permukaan biji kopi secara difusi</a:t>
            </a:r>
          </a:p>
        </p:txBody>
      </p:sp>
      <p:pic>
        <p:nvPicPr>
          <p:cNvPr id="5122" name="Picture 2" descr="Mechanical Coffee Dryers - Royal Kona Coffee">
            <a:extLst>
              <a:ext uri="{FF2B5EF4-FFF2-40B4-BE49-F238E27FC236}">
                <a16:creationId xmlns:a16="http://schemas.microsoft.com/office/drawing/2014/main" id="{6746C73D-6DB2-419A-B2E9-D16BF932B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849" y="2100469"/>
            <a:ext cx="4723664" cy="26570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892381E-6444-419E-9631-276B4C28E3A7}"/>
              </a:ext>
            </a:extLst>
          </p:cNvPr>
          <p:cNvCxnSpPr/>
          <p:nvPr/>
        </p:nvCxnSpPr>
        <p:spPr>
          <a:xfrm>
            <a:off x="0" y="11905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D5AD8F6-14D0-4813-8DE2-8B8266B16D42}"/>
              </a:ext>
            </a:extLst>
          </p:cNvPr>
          <p:cNvSpPr>
            <a:spLocks noGrp="1" noChangeArrowheads="1"/>
          </p:cNvSpPr>
          <p:nvPr>
            <p:ph type="title"/>
          </p:nvPr>
        </p:nvSpPr>
        <p:spPr>
          <a:xfrm>
            <a:off x="167379" y="260349"/>
            <a:ext cx="7878762" cy="1008063"/>
          </a:xfrm>
          <a:noFill/>
        </p:spPr>
        <p:txBody>
          <a:bodyPr/>
          <a:lstStyle/>
          <a:p>
            <a:r>
              <a:rPr lang="en-US" altLang="en-US" sz="3200" b="1" dirty="0" err="1"/>
              <a:t>Tingkatan</a:t>
            </a:r>
            <a:r>
              <a:rPr lang="en-US" altLang="en-US" sz="3200" b="1" dirty="0"/>
              <a:t> </a:t>
            </a:r>
            <a:r>
              <a:rPr lang="en-US" altLang="en-US" sz="3200" b="1" dirty="0" err="1"/>
              <a:t>kadar</a:t>
            </a:r>
            <a:r>
              <a:rPr lang="en-US" altLang="en-US" sz="3200" b="1" dirty="0"/>
              <a:t> air </a:t>
            </a:r>
            <a:r>
              <a:rPr lang="en-US" altLang="en-US" sz="3200" b="1" dirty="0" err="1"/>
              <a:t>selama</a:t>
            </a:r>
            <a:r>
              <a:rPr lang="en-US" altLang="en-US" sz="3200" b="1" dirty="0"/>
              <a:t> </a:t>
            </a:r>
            <a:r>
              <a:rPr lang="en-US" altLang="en-US" sz="3200" b="1" dirty="0" err="1"/>
              <a:t>pengeringan</a:t>
            </a:r>
            <a:endParaRPr lang="en-US" altLang="en-US" sz="3200" b="1" dirty="0"/>
          </a:p>
        </p:txBody>
      </p:sp>
      <p:sp>
        <p:nvSpPr>
          <p:cNvPr id="18435" name="Rectangle 3">
            <a:extLst>
              <a:ext uri="{FF2B5EF4-FFF2-40B4-BE49-F238E27FC236}">
                <a16:creationId xmlns:a16="http://schemas.microsoft.com/office/drawing/2014/main" id="{D6066F7C-C82D-4B79-9DC6-9E40D14019D3}"/>
              </a:ext>
            </a:extLst>
          </p:cNvPr>
          <p:cNvSpPr>
            <a:spLocks noGrp="1" noChangeArrowheads="1"/>
          </p:cNvSpPr>
          <p:nvPr>
            <p:ph type="body" idx="1"/>
          </p:nvPr>
        </p:nvSpPr>
        <p:spPr>
          <a:xfrm>
            <a:off x="395288" y="1268412"/>
            <a:ext cx="5607947" cy="5113337"/>
          </a:xfrm>
          <a:noFill/>
        </p:spPr>
        <p:txBody>
          <a:bodyPr>
            <a:normAutofit lnSpcReduction="10000"/>
          </a:bodyPr>
          <a:lstStyle/>
          <a:p>
            <a:pPr marL="609600" indent="-609600">
              <a:buFontTx/>
              <a:buAutoNum type="arabicPeriod"/>
            </a:pPr>
            <a:r>
              <a:rPr lang="en-US" altLang="en-US" b="1" dirty="0" err="1"/>
              <a:t>Tingkatan</a:t>
            </a:r>
            <a:r>
              <a:rPr lang="en-US" altLang="en-US" b="1" dirty="0"/>
              <a:t> </a:t>
            </a:r>
            <a:r>
              <a:rPr lang="en-US" altLang="en-US" b="1" dirty="0" err="1"/>
              <a:t>basah</a:t>
            </a:r>
            <a:r>
              <a:rPr lang="en-US" altLang="en-US" b="1" dirty="0"/>
              <a:t>/stadium </a:t>
            </a:r>
            <a:r>
              <a:rPr lang="en-US" altLang="en-US" b="1" dirty="0" err="1"/>
              <a:t>lembab</a:t>
            </a:r>
            <a:endParaRPr lang="en-US" altLang="en-US" b="1" dirty="0"/>
          </a:p>
          <a:p>
            <a:pPr marL="609600" indent="-609600">
              <a:buFontTx/>
              <a:buChar char="-"/>
            </a:pPr>
            <a:r>
              <a:rPr lang="en-US" altLang="en-US" dirty="0"/>
              <a:t>Kadar air &gt; 30%</a:t>
            </a:r>
          </a:p>
          <a:p>
            <a:pPr marL="609600" indent="-609600">
              <a:buFontTx/>
              <a:buChar char="-"/>
            </a:pPr>
            <a:r>
              <a:rPr lang="en-US" altLang="en-US" dirty="0" err="1"/>
              <a:t>Suhu</a:t>
            </a:r>
            <a:r>
              <a:rPr lang="en-US" altLang="en-US" dirty="0"/>
              <a:t> </a:t>
            </a:r>
            <a:r>
              <a:rPr lang="en-US" altLang="en-US" dirty="0" err="1"/>
              <a:t>biji</a:t>
            </a:r>
            <a:r>
              <a:rPr lang="en-US" altLang="en-US" dirty="0"/>
              <a:t> kopi </a:t>
            </a:r>
            <a:r>
              <a:rPr lang="en-US" altLang="en-US" dirty="0" err="1"/>
              <a:t>jauh</a:t>
            </a:r>
            <a:r>
              <a:rPr lang="en-US" altLang="en-US" dirty="0"/>
              <a:t> </a:t>
            </a:r>
            <a:r>
              <a:rPr lang="en-US" altLang="en-US" dirty="0" err="1"/>
              <a:t>dibawah</a:t>
            </a:r>
            <a:r>
              <a:rPr lang="en-US" altLang="en-US" dirty="0"/>
              <a:t> </a:t>
            </a:r>
            <a:r>
              <a:rPr lang="en-US" altLang="en-US" dirty="0" err="1"/>
              <a:t>suhu</a:t>
            </a:r>
            <a:r>
              <a:rPr lang="en-US" altLang="en-US" dirty="0"/>
              <a:t> </a:t>
            </a:r>
            <a:r>
              <a:rPr lang="en-US" altLang="en-US" dirty="0" err="1"/>
              <a:t>udara</a:t>
            </a:r>
            <a:r>
              <a:rPr lang="en-US" altLang="en-US" dirty="0"/>
              <a:t> </a:t>
            </a:r>
            <a:r>
              <a:rPr lang="en-US" altLang="en-US" dirty="0" err="1"/>
              <a:t>panas</a:t>
            </a:r>
            <a:r>
              <a:rPr lang="en-US" altLang="en-US" dirty="0"/>
              <a:t>, </a:t>
            </a:r>
            <a:r>
              <a:rPr lang="en-US" altLang="en-US" dirty="0" err="1"/>
              <a:t>misal</a:t>
            </a:r>
            <a:r>
              <a:rPr lang="en-US" altLang="en-US" dirty="0"/>
              <a:t> </a:t>
            </a:r>
            <a:r>
              <a:rPr lang="en-US" altLang="en-US" dirty="0" err="1"/>
              <a:t>suhu</a:t>
            </a:r>
            <a:r>
              <a:rPr lang="en-US" altLang="en-US" dirty="0"/>
              <a:t> </a:t>
            </a:r>
            <a:r>
              <a:rPr lang="en-US" altLang="en-US" dirty="0" err="1"/>
              <a:t>udara</a:t>
            </a:r>
            <a:r>
              <a:rPr lang="en-US" altLang="en-US" dirty="0"/>
              <a:t> 100</a:t>
            </a:r>
            <a:r>
              <a:rPr lang="en-US" altLang="en-US" dirty="0">
                <a:cs typeface="Arial" panose="020B0604020202020204" pitchFamily="34" charset="0"/>
              </a:rPr>
              <a:t>°C, </a:t>
            </a:r>
            <a:r>
              <a:rPr lang="en-US" altLang="en-US" dirty="0" err="1">
                <a:cs typeface="Arial" panose="020B0604020202020204" pitchFamily="34" charset="0"/>
              </a:rPr>
              <a:t>suhu</a:t>
            </a:r>
            <a:r>
              <a:rPr lang="en-US" altLang="en-US" dirty="0">
                <a:cs typeface="Arial" panose="020B0604020202020204" pitchFamily="34" charset="0"/>
              </a:rPr>
              <a:t> </a:t>
            </a:r>
            <a:r>
              <a:rPr lang="en-US" altLang="en-US" dirty="0" err="1">
                <a:cs typeface="Arial" panose="020B0604020202020204" pitchFamily="34" charset="0"/>
              </a:rPr>
              <a:t>biji</a:t>
            </a:r>
            <a:r>
              <a:rPr lang="en-US" altLang="en-US" dirty="0">
                <a:cs typeface="Arial" panose="020B0604020202020204" pitchFamily="34" charset="0"/>
              </a:rPr>
              <a:t> kopi 40°C</a:t>
            </a:r>
          </a:p>
          <a:p>
            <a:pPr marL="609600" indent="-609600">
              <a:buFontTx/>
              <a:buChar char="-"/>
            </a:pPr>
            <a:r>
              <a:rPr lang="en-US" altLang="en-US" dirty="0" err="1">
                <a:cs typeface="Arial" panose="020B0604020202020204" pitchFamily="34" charset="0"/>
              </a:rPr>
              <a:t>Suhu</a:t>
            </a:r>
            <a:r>
              <a:rPr lang="en-US" altLang="en-US" dirty="0">
                <a:cs typeface="Arial" panose="020B0604020202020204" pitchFamily="34" charset="0"/>
              </a:rPr>
              <a:t> </a:t>
            </a:r>
            <a:r>
              <a:rPr lang="en-US" altLang="en-US" dirty="0" err="1">
                <a:cs typeface="Arial" panose="020B0604020202020204" pitchFamily="34" charset="0"/>
              </a:rPr>
              <a:t>udara</a:t>
            </a:r>
            <a:r>
              <a:rPr lang="en-US" altLang="en-US" dirty="0">
                <a:cs typeface="Arial" panose="020B0604020202020204" pitchFamily="34" charset="0"/>
              </a:rPr>
              <a:t> </a:t>
            </a:r>
            <a:r>
              <a:rPr lang="en-US" altLang="en-US" dirty="0" err="1">
                <a:cs typeface="Arial" panose="020B0604020202020204" pitchFamily="34" charset="0"/>
              </a:rPr>
              <a:t>pengering</a:t>
            </a:r>
            <a:r>
              <a:rPr lang="en-US" altLang="en-US" dirty="0">
                <a:cs typeface="Arial" panose="020B0604020202020204" pitchFamily="34" charset="0"/>
              </a:rPr>
              <a:t> </a:t>
            </a:r>
            <a:r>
              <a:rPr lang="en-US" altLang="en-US" dirty="0" err="1">
                <a:cs typeface="Arial" panose="020B0604020202020204" pitchFamily="34" charset="0"/>
              </a:rPr>
              <a:t>tinggi</a:t>
            </a:r>
            <a:r>
              <a:rPr lang="en-US" altLang="en-US" dirty="0">
                <a:cs typeface="Arial" panose="020B0604020202020204" pitchFamily="34" charset="0"/>
              </a:rPr>
              <a:t>, </a:t>
            </a:r>
            <a:r>
              <a:rPr lang="en-US" altLang="en-US" dirty="0" err="1">
                <a:cs typeface="Arial" panose="020B0604020202020204" pitchFamily="34" charset="0"/>
              </a:rPr>
              <a:t>untuk</a:t>
            </a:r>
            <a:r>
              <a:rPr lang="en-US" altLang="en-US" dirty="0">
                <a:cs typeface="Arial" panose="020B0604020202020204" pitchFamily="34" charset="0"/>
              </a:rPr>
              <a:t> </a:t>
            </a:r>
            <a:r>
              <a:rPr lang="en-US" altLang="en-US" dirty="0" err="1">
                <a:cs typeface="Arial" panose="020B0604020202020204" pitchFamily="34" charset="0"/>
              </a:rPr>
              <a:t>memudahkan</a:t>
            </a:r>
            <a:r>
              <a:rPr lang="en-US" altLang="en-US" dirty="0">
                <a:cs typeface="Arial" panose="020B0604020202020204" pitchFamily="34" charset="0"/>
              </a:rPr>
              <a:t> </a:t>
            </a:r>
            <a:r>
              <a:rPr lang="en-US" altLang="en-US" dirty="0" err="1">
                <a:cs typeface="Arial" panose="020B0604020202020204" pitchFamily="34" charset="0"/>
              </a:rPr>
              <a:t>pelepasan</a:t>
            </a:r>
            <a:r>
              <a:rPr lang="en-US" altLang="en-US" dirty="0">
                <a:cs typeface="Arial" panose="020B0604020202020204" pitchFamily="34" charset="0"/>
              </a:rPr>
              <a:t> </a:t>
            </a:r>
            <a:r>
              <a:rPr lang="en-US" altLang="en-US" dirty="0" err="1">
                <a:cs typeface="Arial" panose="020B0604020202020204" pitchFamily="34" charset="0"/>
              </a:rPr>
              <a:t>kulit</a:t>
            </a:r>
            <a:r>
              <a:rPr lang="en-US" altLang="en-US" dirty="0">
                <a:cs typeface="Arial" panose="020B0604020202020204" pitchFamily="34" charset="0"/>
              </a:rPr>
              <a:t> </a:t>
            </a:r>
            <a:r>
              <a:rPr lang="en-US" altLang="en-US" dirty="0" err="1">
                <a:cs typeface="Arial" panose="020B0604020202020204" pitchFamily="34" charset="0"/>
              </a:rPr>
              <a:t>ari</a:t>
            </a:r>
            <a:r>
              <a:rPr lang="en-US" altLang="en-US" dirty="0">
                <a:cs typeface="Arial" panose="020B0604020202020204" pitchFamily="34" charset="0"/>
              </a:rPr>
              <a:t> dan </a:t>
            </a:r>
            <a:r>
              <a:rPr lang="en-US" altLang="en-US" dirty="0" err="1">
                <a:cs typeface="Arial" panose="020B0604020202020204" pitchFamily="34" charset="0"/>
              </a:rPr>
              <a:t>pembentukan</a:t>
            </a:r>
            <a:r>
              <a:rPr lang="en-US" altLang="en-US" dirty="0">
                <a:cs typeface="Arial" panose="020B0604020202020204" pitchFamily="34" charset="0"/>
              </a:rPr>
              <a:t> </a:t>
            </a:r>
            <a:r>
              <a:rPr lang="en-US" altLang="en-US" dirty="0" err="1">
                <a:cs typeface="Arial" panose="020B0604020202020204" pitchFamily="34" charset="0"/>
              </a:rPr>
              <a:t>warna</a:t>
            </a:r>
            <a:r>
              <a:rPr lang="en-US" altLang="en-US" dirty="0">
                <a:cs typeface="Arial" panose="020B0604020202020204" pitchFamily="34" charset="0"/>
              </a:rPr>
              <a:t>. Hal </a:t>
            </a:r>
            <a:r>
              <a:rPr lang="en-US" altLang="en-US" dirty="0" err="1">
                <a:cs typeface="Arial" panose="020B0604020202020204" pitchFamily="34" charset="0"/>
              </a:rPr>
              <a:t>ini</a:t>
            </a:r>
            <a:r>
              <a:rPr lang="en-US" altLang="en-US" dirty="0">
                <a:cs typeface="Arial" panose="020B0604020202020204" pitchFamily="34" charset="0"/>
              </a:rPr>
              <a:t> </a:t>
            </a:r>
            <a:r>
              <a:rPr lang="en-US" altLang="en-US" dirty="0" err="1">
                <a:cs typeface="Arial" panose="020B0604020202020204" pitchFamily="34" charset="0"/>
              </a:rPr>
              <a:t>berkaitan</a:t>
            </a:r>
            <a:r>
              <a:rPr lang="en-US" altLang="en-US" dirty="0">
                <a:cs typeface="Arial" panose="020B0604020202020204" pitchFamily="34" charset="0"/>
              </a:rPr>
              <a:t> </a:t>
            </a:r>
            <a:r>
              <a:rPr lang="en-US" altLang="en-US" dirty="0" err="1">
                <a:cs typeface="Arial" panose="020B0604020202020204" pitchFamily="34" charset="0"/>
              </a:rPr>
              <a:t>dengan</a:t>
            </a:r>
            <a:r>
              <a:rPr lang="en-US" altLang="en-US" dirty="0">
                <a:cs typeface="Arial" panose="020B0604020202020204" pitchFamily="34" charset="0"/>
              </a:rPr>
              <a:t> </a:t>
            </a:r>
            <a:r>
              <a:rPr lang="en-US" altLang="en-US" dirty="0" err="1">
                <a:cs typeface="Arial" panose="020B0604020202020204" pitchFamily="34" charset="0"/>
              </a:rPr>
              <a:t>difusi</a:t>
            </a:r>
            <a:r>
              <a:rPr lang="en-US" altLang="en-US" dirty="0">
                <a:cs typeface="Arial" panose="020B0604020202020204" pitchFamily="34" charset="0"/>
              </a:rPr>
              <a:t> </a:t>
            </a:r>
            <a:r>
              <a:rPr lang="en-US" altLang="en-US" dirty="0" err="1">
                <a:cs typeface="Arial" panose="020B0604020202020204" pitchFamily="34" charset="0"/>
              </a:rPr>
              <a:t>asam</a:t>
            </a:r>
            <a:r>
              <a:rPr lang="en-US" altLang="en-US" dirty="0">
                <a:cs typeface="Arial" panose="020B0604020202020204" pitchFamily="34" charset="0"/>
              </a:rPr>
              <a:t> </a:t>
            </a:r>
            <a:r>
              <a:rPr lang="en-US" altLang="en-US" dirty="0" err="1">
                <a:cs typeface="Arial" panose="020B0604020202020204" pitchFamily="34" charset="0"/>
              </a:rPr>
              <a:t>klorogenat</a:t>
            </a:r>
            <a:r>
              <a:rPr lang="en-US" altLang="en-US" dirty="0">
                <a:cs typeface="Arial" panose="020B0604020202020204" pitchFamily="34" charset="0"/>
              </a:rPr>
              <a:t> yang </a:t>
            </a:r>
            <a:r>
              <a:rPr lang="en-US" altLang="en-US" dirty="0" err="1">
                <a:cs typeface="Arial" panose="020B0604020202020204" pitchFamily="34" charset="0"/>
              </a:rPr>
              <a:t>dalam</a:t>
            </a:r>
            <a:r>
              <a:rPr lang="en-US" altLang="en-US" dirty="0">
                <a:cs typeface="Arial" panose="020B0604020202020204" pitchFamily="34" charset="0"/>
              </a:rPr>
              <a:t> </a:t>
            </a:r>
            <a:r>
              <a:rPr lang="en-US" altLang="en-US" dirty="0" err="1">
                <a:cs typeface="Arial" panose="020B0604020202020204" pitchFamily="34" charset="0"/>
              </a:rPr>
              <a:t>keadaan</a:t>
            </a:r>
            <a:r>
              <a:rPr lang="en-US" altLang="en-US" dirty="0">
                <a:cs typeface="Arial" panose="020B0604020202020204" pitchFamily="34" charset="0"/>
              </a:rPr>
              <a:t> </a:t>
            </a:r>
            <a:r>
              <a:rPr lang="en-US" altLang="en-US" dirty="0" err="1">
                <a:cs typeface="Arial" panose="020B0604020202020204" pitchFamily="34" charset="0"/>
              </a:rPr>
              <a:t>basah</a:t>
            </a:r>
            <a:r>
              <a:rPr lang="en-US" altLang="en-US" dirty="0">
                <a:cs typeface="Arial" panose="020B0604020202020204" pitchFamily="34" charset="0"/>
              </a:rPr>
              <a:t> </a:t>
            </a:r>
            <a:r>
              <a:rPr lang="en-US" altLang="en-US" dirty="0" err="1">
                <a:cs typeface="Arial" panose="020B0604020202020204" pitchFamily="34" charset="0"/>
              </a:rPr>
              <a:t>lebih</a:t>
            </a:r>
            <a:r>
              <a:rPr lang="en-US" altLang="en-US" dirty="0">
                <a:cs typeface="Arial" panose="020B0604020202020204" pitchFamily="34" charset="0"/>
              </a:rPr>
              <a:t> </a:t>
            </a:r>
            <a:r>
              <a:rPr lang="en-US" altLang="en-US" dirty="0" err="1">
                <a:cs typeface="Arial" panose="020B0604020202020204" pitchFamily="34" charset="0"/>
              </a:rPr>
              <a:t>mudah</a:t>
            </a:r>
            <a:r>
              <a:rPr lang="en-US" altLang="en-US" dirty="0">
                <a:cs typeface="Arial" panose="020B0604020202020204" pitchFamily="34" charset="0"/>
              </a:rPr>
              <a:t> </a:t>
            </a:r>
            <a:r>
              <a:rPr lang="en-US" altLang="en-US" dirty="0" err="1">
                <a:cs typeface="Arial" panose="020B0604020202020204" pitchFamily="34" charset="0"/>
              </a:rPr>
              <a:t>berdifusi</a:t>
            </a:r>
            <a:endParaRPr lang="en-US" altLang="en-US" dirty="0">
              <a:cs typeface="Arial" panose="020B0604020202020204" pitchFamily="34" charset="0"/>
            </a:endParaRPr>
          </a:p>
        </p:txBody>
      </p:sp>
      <p:pic>
        <p:nvPicPr>
          <p:cNvPr id="6146" name="Picture 2" descr="Proses pengolahan biji kopi - ALAM TANI">
            <a:extLst>
              <a:ext uri="{FF2B5EF4-FFF2-40B4-BE49-F238E27FC236}">
                <a16:creationId xmlns:a16="http://schemas.microsoft.com/office/drawing/2014/main" id="{2F305829-F7BD-4291-A513-14926870F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162" y="1948070"/>
            <a:ext cx="6237838" cy="3513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135D294-25AB-4AED-B88D-8CFADA5C13CA}"/>
              </a:ext>
            </a:extLst>
          </p:cNvPr>
          <p:cNvSpPr>
            <a:spLocks noGrp="1" noChangeArrowheads="1"/>
          </p:cNvSpPr>
          <p:nvPr>
            <p:ph type="title"/>
          </p:nvPr>
        </p:nvSpPr>
        <p:spPr>
          <a:xfrm>
            <a:off x="229774" y="194090"/>
            <a:ext cx="8229600" cy="1139825"/>
          </a:xfrm>
          <a:noFill/>
        </p:spPr>
        <p:txBody>
          <a:bodyPr/>
          <a:lstStyle/>
          <a:p>
            <a:r>
              <a:rPr lang="en-US" altLang="en-US" sz="3600" b="1"/>
              <a:t>Tingkatan kadar air selama pengeringan</a:t>
            </a:r>
          </a:p>
        </p:txBody>
      </p:sp>
      <p:sp>
        <p:nvSpPr>
          <p:cNvPr id="19459" name="Rectangle 3">
            <a:extLst>
              <a:ext uri="{FF2B5EF4-FFF2-40B4-BE49-F238E27FC236}">
                <a16:creationId xmlns:a16="http://schemas.microsoft.com/office/drawing/2014/main" id="{33C15DC7-B61F-4A1A-AFB7-90FEE744F9FE}"/>
              </a:ext>
            </a:extLst>
          </p:cNvPr>
          <p:cNvSpPr>
            <a:spLocks noGrp="1" noChangeArrowheads="1"/>
          </p:cNvSpPr>
          <p:nvPr>
            <p:ph type="body" idx="1"/>
          </p:nvPr>
        </p:nvSpPr>
        <p:spPr>
          <a:xfrm>
            <a:off x="229775" y="1533940"/>
            <a:ext cx="5574677" cy="4924425"/>
          </a:xfrm>
          <a:noFill/>
        </p:spPr>
        <p:txBody>
          <a:bodyPr>
            <a:normAutofit lnSpcReduction="10000"/>
          </a:bodyPr>
          <a:lstStyle/>
          <a:p>
            <a:pPr>
              <a:lnSpc>
                <a:spcPct val="90000"/>
              </a:lnSpc>
              <a:buFont typeface="Wingdings" panose="05000000000000000000" pitchFamily="2" charset="2"/>
              <a:buNone/>
            </a:pPr>
            <a:r>
              <a:rPr lang="en-US" altLang="en-US" b="1" dirty="0"/>
              <a:t>2. </a:t>
            </a:r>
            <a:r>
              <a:rPr lang="en-US" altLang="en-US" b="1" dirty="0" err="1"/>
              <a:t>Tingkatan</a:t>
            </a:r>
            <a:r>
              <a:rPr lang="en-US" altLang="en-US" b="1" dirty="0"/>
              <a:t> </a:t>
            </a:r>
            <a:r>
              <a:rPr lang="en-US" altLang="en-US" b="1" dirty="0" err="1"/>
              <a:t>higroskopis</a:t>
            </a:r>
            <a:endParaRPr lang="en-US" altLang="en-US" b="1" dirty="0"/>
          </a:p>
          <a:p>
            <a:pPr>
              <a:lnSpc>
                <a:spcPct val="90000"/>
              </a:lnSpc>
              <a:buFontTx/>
              <a:buChar char="-"/>
            </a:pPr>
            <a:r>
              <a:rPr lang="en-US" altLang="en-US" dirty="0"/>
              <a:t>Kadar air </a:t>
            </a:r>
            <a:r>
              <a:rPr lang="en-US" altLang="en-US" dirty="0" err="1"/>
              <a:t>biji</a:t>
            </a:r>
            <a:r>
              <a:rPr lang="en-US" altLang="en-US" dirty="0"/>
              <a:t> kopi &lt; 30 %</a:t>
            </a:r>
          </a:p>
          <a:p>
            <a:pPr>
              <a:lnSpc>
                <a:spcPct val="90000"/>
              </a:lnSpc>
              <a:buFontTx/>
              <a:buChar char="-"/>
            </a:pPr>
            <a:r>
              <a:rPr lang="en-US" altLang="en-US" dirty="0" err="1"/>
              <a:t>Suhu</a:t>
            </a:r>
            <a:r>
              <a:rPr lang="en-US" altLang="en-US" dirty="0"/>
              <a:t> </a:t>
            </a:r>
            <a:r>
              <a:rPr lang="en-US" altLang="en-US" dirty="0" err="1"/>
              <a:t>biji</a:t>
            </a:r>
            <a:r>
              <a:rPr lang="en-US" altLang="en-US" dirty="0"/>
              <a:t> kopi </a:t>
            </a:r>
            <a:r>
              <a:rPr lang="en-US" altLang="en-US" dirty="0" err="1"/>
              <a:t>menuju</a:t>
            </a:r>
            <a:r>
              <a:rPr lang="en-US" altLang="en-US" dirty="0"/>
              <a:t> </a:t>
            </a:r>
            <a:r>
              <a:rPr lang="en-US" altLang="en-US" dirty="0" err="1"/>
              <a:t>keseimbangan</a:t>
            </a:r>
            <a:r>
              <a:rPr lang="en-US" altLang="en-US" dirty="0"/>
              <a:t> </a:t>
            </a:r>
            <a:r>
              <a:rPr lang="en-US" altLang="en-US" dirty="0" err="1"/>
              <a:t>dengan</a:t>
            </a:r>
            <a:r>
              <a:rPr lang="en-US" altLang="en-US" dirty="0"/>
              <a:t> </a:t>
            </a:r>
            <a:r>
              <a:rPr lang="en-US" altLang="en-US" dirty="0" err="1"/>
              <a:t>suhu</a:t>
            </a:r>
            <a:r>
              <a:rPr lang="en-US" altLang="en-US" dirty="0"/>
              <a:t> </a:t>
            </a:r>
            <a:r>
              <a:rPr lang="en-US" altLang="en-US" dirty="0" err="1"/>
              <a:t>udara</a:t>
            </a:r>
            <a:r>
              <a:rPr lang="en-US" altLang="en-US" dirty="0"/>
              <a:t> </a:t>
            </a:r>
            <a:r>
              <a:rPr lang="en-US" altLang="en-US" dirty="0" err="1"/>
              <a:t>pengering</a:t>
            </a:r>
            <a:endParaRPr lang="en-US" altLang="en-US" dirty="0"/>
          </a:p>
          <a:p>
            <a:pPr>
              <a:lnSpc>
                <a:spcPct val="90000"/>
              </a:lnSpc>
              <a:buFontTx/>
              <a:buChar char="-"/>
            </a:pPr>
            <a:r>
              <a:rPr lang="en-US" altLang="en-US" dirty="0" err="1"/>
              <a:t>Suhu</a:t>
            </a:r>
            <a:r>
              <a:rPr lang="en-US" altLang="en-US" dirty="0"/>
              <a:t> 50 -60</a:t>
            </a:r>
            <a:r>
              <a:rPr lang="en-US" altLang="en-US" dirty="0">
                <a:cs typeface="Arial" panose="020B0604020202020204" pitchFamily="34" charset="0"/>
              </a:rPr>
              <a:t>°C, </a:t>
            </a:r>
            <a:r>
              <a:rPr lang="en-US" altLang="en-US" dirty="0" err="1">
                <a:cs typeface="Arial" panose="020B0604020202020204" pitchFamily="34" charset="0"/>
              </a:rPr>
              <a:t>bila</a:t>
            </a:r>
            <a:r>
              <a:rPr lang="en-US" altLang="en-US" dirty="0">
                <a:cs typeface="Arial" panose="020B0604020202020204" pitchFamily="34" charset="0"/>
              </a:rPr>
              <a:t> &gt; </a:t>
            </a:r>
            <a:r>
              <a:rPr lang="en-US" altLang="en-US" dirty="0" err="1">
                <a:cs typeface="Arial" panose="020B0604020202020204" pitchFamily="34" charset="0"/>
              </a:rPr>
              <a:t>tinggi</a:t>
            </a:r>
            <a:r>
              <a:rPr lang="en-US" altLang="en-US" dirty="0">
                <a:cs typeface="Arial" panose="020B0604020202020204" pitchFamily="34" charset="0"/>
              </a:rPr>
              <a:t> </a:t>
            </a:r>
            <a:r>
              <a:rPr lang="en-US" altLang="en-US" dirty="0" err="1">
                <a:cs typeface="Arial" panose="020B0604020202020204" pitchFamily="34" charset="0"/>
              </a:rPr>
              <a:t>merusak</a:t>
            </a:r>
            <a:r>
              <a:rPr lang="en-US" altLang="en-US" dirty="0">
                <a:cs typeface="Arial" panose="020B0604020202020204" pitchFamily="34" charset="0"/>
              </a:rPr>
              <a:t> </a:t>
            </a:r>
            <a:r>
              <a:rPr lang="en-US" altLang="en-US" dirty="0" err="1">
                <a:cs typeface="Arial" panose="020B0604020202020204" pitchFamily="34" charset="0"/>
              </a:rPr>
              <a:t>kualitas</a:t>
            </a:r>
            <a:r>
              <a:rPr lang="en-US" altLang="en-US" dirty="0">
                <a:cs typeface="Arial" panose="020B0604020202020204" pitchFamily="34" charset="0"/>
              </a:rPr>
              <a:t> </a:t>
            </a:r>
            <a:r>
              <a:rPr lang="en-US" altLang="en-US" dirty="0" err="1">
                <a:cs typeface="Arial" panose="020B0604020202020204" pitchFamily="34" charset="0"/>
              </a:rPr>
              <a:t>biji</a:t>
            </a:r>
            <a:r>
              <a:rPr lang="en-US" altLang="en-US" dirty="0">
                <a:cs typeface="Arial" panose="020B0604020202020204" pitchFamily="34" charset="0"/>
              </a:rPr>
              <a:t> kopi</a:t>
            </a:r>
          </a:p>
          <a:p>
            <a:pPr>
              <a:lnSpc>
                <a:spcPct val="90000"/>
              </a:lnSpc>
              <a:buFontTx/>
              <a:buChar char="-"/>
            </a:pPr>
            <a:r>
              <a:rPr lang="en-US" altLang="en-US" dirty="0" err="1">
                <a:cs typeface="Arial" panose="020B0604020202020204" pitchFamily="34" charset="0"/>
              </a:rPr>
              <a:t>Tingkatan</a:t>
            </a:r>
            <a:r>
              <a:rPr lang="en-US" altLang="en-US" dirty="0">
                <a:cs typeface="Arial" panose="020B0604020202020204" pitchFamily="34" charset="0"/>
              </a:rPr>
              <a:t> </a:t>
            </a:r>
            <a:r>
              <a:rPr lang="en-US" altLang="en-US" dirty="0" err="1">
                <a:cs typeface="Arial" panose="020B0604020202020204" pitchFamily="34" charset="0"/>
              </a:rPr>
              <a:t>ini</a:t>
            </a:r>
            <a:r>
              <a:rPr lang="en-US" altLang="en-US" dirty="0">
                <a:cs typeface="Arial" panose="020B0604020202020204" pitchFamily="34" charset="0"/>
              </a:rPr>
              <a:t> </a:t>
            </a:r>
            <a:r>
              <a:rPr lang="en-US" altLang="en-US" dirty="0" err="1">
                <a:cs typeface="Arial" panose="020B0604020202020204" pitchFamily="34" charset="0"/>
              </a:rPr>
              <a:t>dicapai</a:t>
            </a:r>
            <a:r>
              <a:rPr lang="en-US" altLang="en-US" dirty="0">
                <a:cs typeface="Arial" panose="020B0604020202020204" pitchFamily="34" charset="0"/>
              </a:rPr>
              <a:t> </a:t>
            </a:r>
            <a:r>
              <a:rPr lang="en-US" altLang="en-US" dirty="0" err="1">
                <a:cs typeface="Arial" panose="020B0604020202020204" pitchFamily="34" charset="0"/>
              </a:rPr>
              <a:t>setelah</a:t>
            </a:r>
            <a:r>
              <a:rPr lang="en-US" altLang="en-US" dirty="0">
                <a:cs typeface="Arial" panose="020B0604020202020204" pitchFamily="34" charset="0"/>
              </a:rPr>
              <a:t> ± 13 jam </a:t>
            </a:r>
            <a:r>
              <a:rPr lang="en-US" altLang="en-US" dirty="0" err="1">
                <a:cs typeface="Arial" panose="020B0604020202020204" pitchFamily="34" charset="0"/>
              </a:rPr>
              <a:t>pengeringan</a:t>
            </a:r>
            <a:r>
              <a:rPr lang="en-US" altLang="en-US" dirty="0">
                <a:cs typeface="Arial" panose="020B0604020202020204" pitchFamily="34" charset="0"/>
              </a:rPr>
              <a:t> dan </a:t>
            </a:r>
            <a:r>
              <a:rPr lang="en-US" altLang="en-US" dirty="0" err="1">
                <a:cs typeface="Arial" panose="020B0604020202020204" pitchFamily="34" charset="0"/>
              </a:rPr>
              <a:t>k.a</a:t>
            </a:r>
            <a:r>
              <a:rPr lang="en-US" altLang="en-US" dirty="0">
                <a:cs typeface="Arial" panose="020B0604020202020204" pitchFamily="34" charset="0"/>
              </a:rPr>
              <a:t>. </a:t>
            </a:r>
            <a:r>
              <a:rPr lang="en-US" altLang="en-US" dirty="0" err="1">
                <a:cs typeface="Arial" panose="020B0604020202020204" pitchFamily="34" charset="0"/>
              </a:rPr>
              <a:t>dianalisa</a:t>
            </a:r>
            <a:r>
              <a:rPr lang="en-US" altLang="en-US" dirty="0">
                <a:cs typeface="Arial" panose="020B0604020202020204" pitchFamily="34" charset="0"/>
              </a:rPr>
              <a:t> </a:t>
            </a:r>
            <a:r>
              <a:rPr lang="en-US" altLang="en-US" dirty="0" err="1">
                <a:cs typeface="Arial" panose="020B0604020202020204" pitchFamily="34" charset="0"/>
              </a:rPr>
              <a:t>setiap</a:t>
            </a:r>
            <a:r>
              <a:rPr lang="en-US" altLang="en-US" dirty="0">
                <a:cs typeface="Arial" panose="020B0604020202020204" pitchFamily="34" charset="0"/>
              </a:rPr>
              <a:t> jam</a:t>
            </a:r>
          </a:p>
          <a:p>
            <a:pPr>
              <a:lnSpc>
                <a:spcPct val="90000"/>
              </a:lnSpc>
              <a:buFontTx/>
              <a:buChar char="-"/>
            </a:pPr>
            <a:r>
              <a:rPr lang="en-US" altLang="en-US" dirty="0" err="1">
                <a:cs typeface="Arial" panose="020B0604020202020204" pitchFamily="34" charset="0"/>
              </a:rPr>
              <a:t>Merupakan</a:t>
            </a:r>
            <a:r>
              <a:rPr lang="en-US" altLang="en-US" dirty="0">
                <a:cs typeface="Arial" panose="020B0604020202020204" pitchFamily="34" charset="0"/>
              </a:rPr>
              <a:t> </a:t>
            </a:r>
            <a:r>
              <a:rPr lang="en-US" altLang="en-US" dirty="0" err="1">
                <a:cs typeface="Arial" panose="020B0604020202020204" pitchFamily="34" charset="0"/>
              </a:rPr>
              <a:t>tingkatan</a:t>
            </a:r>
            <a:r>
              <a:rPr lang="en-US" altLang="en-US" dirty="0">
                <a:cs typeface="Arial" panose="020B0604020202020204" pitchFamily="34" charset="0"/>
              </a:rPr>
              <a:t> </a:t>
            </a:r>
            <a:r>
              <a:rPr lang="en-US" altLang="en-US" dirty="0" err="1">
                <a:cs typeface="Arial" panose="020B0604020202020204" pitchFamily="34" charset="0"/>
              </a:rPr>
              <a:t>kritis</a:t>
            </a:r>
            <a:endParaRPr lang="en-US" altLang="en-US" dirty="0">
              <a:cs typeface="Arial" panose="020B0604020202020204" pitchFamily="34" charset="0"/>
            </a:endParaRPr>
          </a:p>
        </p:txBody>
      </p:sp>
      <p:pic>
        <p:nvPicPr>
          <p:cNvPr id="7170" name="Picture 2">
            <a:extLst>
              <a:ext uri="{FF2B5EF4-FFF2-40B4-BE49-F238E27FC236}">
                <a16:creationId xmlns:a16="http://schemas.microsoft.com/office/drawing/2014/main" id="{DAC7D7B5-06D1-4B82-84EC-DC1A0817E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4279" y="1110491"/>
            <a:ext cx="3547721" cy="5038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1562</Words>
  <Application>Microsoft Office PowerPoint</Application>
  <PresentationFormat>Widescreen</PresentationFormat>
  <Paragraphs>90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Broadway</vt:lpstr>
      <vt:lpstr>Calibri</vt:lpstr>
      <vt:lpstr>Calibri Light</vt:lpstr>
      <vt:lpstr>Wingdings</vt:lpstr>
      <vt:lpstr>Office Theme</vt:lpstr>
      <vt:lpstr>teknologi pengolahan kopi (2)</vt:lpstr>
      <vt:lpstr>Pencucian  Tujuannya : Menghilangkan lapisan lendir, apabila tidak dihilangkan terjadi fermentasi lanjut → asam asetat  Penuntasan  Mengurangi air permukaan : k.a. dari 60% menjadi 52 – 53 % Harus cepat waktunya : supaya tidak terjadi fermentasi lanjut </vt:lpstr>
      <vt:lpstr>Pengeringan kopi HS basah</vt:lpstr>
      <vt:lpstr>Pengeringan dengan sinar matahari/ artificial drying system</vt:lpstr>
      <vt:lpstr>Pengeringan dengan alat (Mechanical drying system)/pengeringan secara mekanis</vt:lpstr>
      <vt:lpstr>PowerPoint Presentation</vt:lpstr>
      <vt:lpstr>Static drier/Mechanical dryer</vt:lpstr>
      <vt:lpstr>Tingkatan kadar air selama pengeringan</vt:lpstr>
      <vt:lpstr>Tingkatan kadar air selama pengeringan</vt:lpstr>
      <vt:lpstr>Faktor-faktor yang mempengaruhi kecepatan pengeringan</vt:lpstr>
      <vt:lpstr>Penyimpanan sementara Hal ini perlu dilakukan karena biji kopi tidak mempunyai derajat pengeringan yang sama * Biji ukuran besar derajat pengeringannya tinggi * Biji belum masak # biji lewat masak # biji masak,    meskipun ukurannya sama  </vt:lpstr>
      <vt:lpstr>Penggerbusan (Hulling)   Tujuannya untuk memisahkan kulit tanduk dan kulit ari dari biji kopi berdasar perbedaan berat jenis  - Alat yang digunakan Huller → Engelberg huller - Sebelum digerbus k.a. kopi HS kering Robusta 8    – 10% dan kopi Arabika 10 – 13%, bila lebih     tinggi harus dilakukan redrying  * Hal-hal yang perlu diperhatikan : - Penyetelan pisau huller harus tepat - Kecepatan perputaran harus sesuai - Pengaturan pemasukan kopi HS kering - Keadaan kopi HS kering</vt:lpstr>
      <vt:lpstr>PowerPoint Presentation</vt:lpstr>
      <vt:lpstr>Sortasi Kering   Tujuannya :memilahkan biji kopi sesuai dengan tingkatan mutu  Cara sortasi : - dengan alat:  * Catador, berdasar perbedaan berat jenis * Ayakan, berdasar perbedaan ukuran - dengan tenaga manusia, berdasar nilai cacat  Penentuan Mutu : berdasar : ukuran dan nilai cacat</vt:lpstr>
      <vt:lpstr>PowerPoint Presentation</vt:lpstr>
      <vt:lpstr>Ketentuan Umum  1. Kopi biji W.P. - K.a. maksimum 12% (bobot/bobot) - Kadar kotoran berupa ranting, batu,    gumpalan tanah dan benda-benda asing    lainnya 0,5 % (bobot/bobot) - Bebas serangga hidup - Bebas dari biji berbau busuk, berbau kapang dan bulukan </vt:lpstr>
      <vt:lpstr>Untuk kopi Robusta dibedakan : a. Biji ukuran besar (L)     Tidak lolos ayakan lubang bulat ukuran diameter 7,5 mm dengan maksimum lolos 2,5 % (bobot/bobot) b. Biji ukuran sedang (M)     Lolos ayakan lubang bulat ukuran diameter 6,5 mm, dengan maksimum lolos 2,5% (bobot/bobot) c. Biji ukuran kecil (S)     Ukuran antara 5,5 – 6,5 mm  Untuk kopi bukan Robusta ukuran biji tidak dipersyaratkan</vt:lpstr>
      <vt:lpstr>2. Kopi biji D.P. - K.a. maksimum 13% (bobot/bobot) - Kadar kotoran maks. 0,5% (bobot/obot) - Bebas dari serangga hidup - Bebas dari biji yang berbau busuk, berbau kapang dan bulukan - Biji lolos ayakan ukuran 3 mm x 3 mm (8    mesh) dengan maks.lolos 1% (bobot/bobot) - Untuk bisa disebut ukuran besar, harus     tidak lolos ayakan ukuran 5,6 mm x 5,6 mm (3,5 mesh) dengan maksimum lolos 1% (bobot/bobot)</vt:lpstr>
      <vt:lpstr>Standar Mutu Biji Kopi</vt:lpstr>
      <vt:lpstr>PowerPoint Presentation</vt:lpstr>
      <vt:lpstr>PowerPoint Presentation</vt:lpstr>
      <vt:lpstr>Spesifikasi biji kopi A. Biji Hitam B. Biji Pecah C. Biji Berlubang D. Biji Tutul E. Biji Putih  F. Biji Coklat Kekuningan G. Biji Stinkers H. Biji Muda I. Biji Cacat :  J. Biji Warna biru/hijau atau keabu-abuan </vt:lpstr>
      <vt:lpstr>Pengepakan : Dengan karung goni   - Karung diberi label tentang :  * Nama perusahaan  * Tahun produksi  * Mutu  * Jenis kopi  * Cara pengolahan</vt:lpstr>
      <vt:lpstr>JAMUR MIKOTOKSIGENIK KOPI - Aspergillus : terutama A. ochraceus - Penicillium Toksinnya: Ochratoksin : OTA, OTB dan OTC Persyaratan 4 ppb (Itali), 5 ppb (Uni Eropa) Toleransi konsumsi mingguan untuk OTA : 100 ng/kg berat badan per minggu  Persyaratan Pertumbuhan Jamur : - Kelembaban di atas 75 – 80 % - Suhu antara 12 - 37°C - Suhu optimal 25°C -  Pulp, silver skin, biji kopi cacat permukaannya dan pecah diduga lebih mudah terkontaminasi</vt:lpstr>
      <vt:lpstr>Pencegahan</vt:lpstr>
      <vt:lpstr>Pencegahan</vt:lpstr>
      <vt:lpstr>PENGOLAHAN KOPI BUBUK                     Kopi biji                        ↓                Penyangraian                        ↓                Penggilingan                        ↓                Pengayakan                        ↓                 Kopi bubuk  Syarat bahan dasar : - biji kopi harus bersih - tidak terserang hama/jamur/pecah - ukuran, bentuk dan warna seragam</vt:lpstr>
      <vt:lpstr>Penyangraian : Tujuan : 1. Mengurangi kadar air 2. Menimbulkan perubahan warna 3. Pembentukan aroma spesifik  Cara Penyangraian : 1. Penyangraian ringan (light roast) : 193 - 199°C      warna hitam pucat, pH seduhan lebih asam 2. Penyangraian sedang (medium roast) : 204°C     pH seduhan 5,1 3. Penyangraian berat (dark roast) : 213 - 221°C     Warna hitam gelap, pH seduhan 5,3  Sistem Penyangraian : terbuka dan tertutup</vt:lpstr>
      <vt:lpstr>Suhu Penyangraian berpengaruh terhadap : - kadar air - kadar seduhan - kadar ekstrak bahan kering - keasaman - rasa, aroma dan warna  Warna, bau dan flavor terbentuk setelah kehilangan air 16%   Asam-asam mengalami dekomposisi : asam klorogenat 87%, asam isoklorogenat 100%, asam neoklorogenat  33%.</vt:lpstr>
      <vt:lpstr>Penggilingan Tujuan : - Memperpendek jarak titik pusat partikel     dengan permukaan - Membuka permukaan menjadi lebih besar - Meningkatkan jumlah bahan koloid yang   larut dalam air  Hasil Penggilingan dipengaruhi :  - keadaan alat  - sifat kopi</vt:lpstr>
      <vt:lpstr>Pengayakan  Tujuannya : - Mendapatkan kopi bubuk ukuran seragam   sekitar 30 – 40 mesh. Ukuran bubuk kopi   mempengaruhi solubilitasnya  Sifat kopi bubuk : - higroskopis - mempunyai aroma khas - cepat rusak oleh aktivitas jamur - bila terlalu lama kontak dengan udara   menjadi apek (staling)</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 pengolahan kopi (2)</dc:title>
  <dc:creator>Iffah Muflihati</dc:creator>
  <cp:lastModifiedBy>Iffah Muflihati</cp:lastModifiedBy>
  <cp:revision>11</cp:revision>
  <dcterms:created xsi:type="dcterms:W3CDTF">2022-05-24T02:27:15Z</dcterms:created>
  <dcterms:modified xsi:type="dcterms:W3CDTF">2022-05-24T07:50:33Z</dcterms:modified>
</cp:coreProperties>
</file>